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media/image7.jpeg" ContentType="image/jpeg"/>
  <Override PartName="/ppt/media/image8.jpeg" ContentType="image/jpeg"/>
  <Override PartName="/ppt/media/image9.jpeg" ContentType="image/jpeg"/>
  <Override PartName="/ppt/media/media1.mp4" ContentType="video/unknown"/>
  <Override PartName="/ppt/media/image10.jpeg" ContentType="image/jpeg"/>
  <Override PartName="/ppt/media/image11.jpeg" ContentType="image/jpeg"/>
  <Override PartName="/ppt/media/image12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</p:sldIdLst>
  <p:sldSz cx="18288000" cy="10287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 b="def" i="def"/>
      <a:tcStyle>
        <a:tcBdr/>
        <a:fill>
          <a:solidFill>
            <a:srgbClr val="E8ECF4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 b="def" i="def"/>
      <a:tcStyle>
        <a:tcBdr/>
        <a:fill>
          <a:solidFill>
            <a:srgbClr val="EFF3E9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 b="def" i="def"/>
      <a:tcStyle>
        <a:tcBdr/>
        <a:fill>
          <a:solidFill>
            <a:srgbClr val="FDEE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92" name="Shape 92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1pPr>
            <a:lvl2pPr marL="0" indent="457200" algn="ctr">
              <a:buSzTx/>
              <a:buFontTx/>
              <a:buNone/>
              <a:defRPr>
                <a:solidFill>
                  <a:srgbClr val="888888"/>
                </a:solidFill>
              </a:defRPr>
            </a:lvl2pPr>
            <a:lvl3pPr marL="0" indent="914400" algn="ctr">
              <a:buSzTx/>
              <a:buFontTx/>
              <a:buNone/>
              <a:defRPr>
                <a:solidFill>
                  <a:srgbClr val="888888"/>
                </a:solidFill>
              </a:defRPr>
            </a:lvl3pPr>
            <a:lvl4pPr marL="0" indent="1371600" algn="ctr">
              <a:buSzTx/>
              <a:buFontTx/>
              <a:buNone/>
              <a:defRPr>
                <a:solidFill>
                  <a:srgbClr val="888888"/>
                </a:solidFill>
              </a:defRPr>
            </a:lvl4pPr>
            <a:lvl5pPr marL="0" indent="1828800" algn="ctr">
              <a:buSzTx/>
              <a:buFontTx/>
              <a:buNone/>
              <a:defRPr>
                <a:solidFill>
                  <a:srgbClr val="888888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1" name="Body Level One…"/>
          <p:cNvSpPr txBox="1"/>
          <p:nvPr>
            <p:ph type="body" sz="quarter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Text"/>
          <p:cNvSpPr txBox="1"/>
          <p:nvPr>
            <p:ph type="title"/>
          </p:nvPr>
        </p:nvSpPr>
        <p:spPr>
          <a:xfrm>
            <a:off x="722312" y="4406900"/>
            <a:ext cx="7772401" cy="1362075"/>
          </a:xfrm>
          <a:prstGeom prst="rect">
            <a:avLst/>
          </a:prstGeom>
        </p:spPr>
        <p:txBody>
          <a:bodyPr anchor="t"/>
          <a:lstStyle>
            <a:lvl1pPr algn="l">
              <a:defRPr b="1" cap="all" sz="4000"/>
            </a:lvl1pPr>
          </a:lstStyle>
          <a:p>
            <a:pPr/>
            <a:r>
              <a:t>Title Text</a:t>
            </a:r>
          </a:p>
        </p:txBody>
      </p:sp>
      <p:sp>
        <p:nvSpPr>
          <p:cNvPr id="30" name="Body Level One…"/>
          <p:cNvSpPr txBox="1"/>
          <p:nvPr>
            <p:ph type="body" sz="quarter" idx="1"/>
          </p:nvPr>
        </p:nvSpPr>
        <p:spPr>
          <a:xfrm>
            <a:off x="722312" y="2906713"/>
            <a:ext cx="7772401" cy="1500188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1pPr>
            <a:lvl2pPr marL="0" indent="4572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2pPr>
            <a:lvl3pPr marL="0" indent="9144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3pPr>
            <a:lvl4pPr marL="0" indent="13716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4pPr>
            <a:lvl5pPr marL="0" indent="18288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Text"/>
          <p:cNvSpPr txBox="1"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9" name="Body Level One…"/>
          <p:cNvSpPr txBox="1"/>
          <p:nvPr>
            <p:ph type="body" sz="quarter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defRPr sz="2800"/>
            </a:lvl1pPr>
            <a:lvl2pPr marL="790575" indent="-333375">
              <a:spcBef>
                <a:spcPts val="600"/>
              </a:spcBef>
              <a:defRPr sz="2800"/>
            </a:lvl2pPr>
            <a:lvl3pPr marL="1234439" indent="-320039">
              <a:spcBef>
                <a:spcPts val="600"/>
              </a:spcBef>
              <a:defRPr sz="2800"/>
            </a:lvl3pPr>
            <a:lvl4pPr marL="1727200" indent="-355600">
              <a:spcBef>
                <a:spcPts val="600"/>
              </a:spcBef>
              <a:defRPr sz="2800"/>
            </a:lvl4pPr>
            <a:lvl5pPr marL="2184400" indent="-355600">
              <a:spcBef>
                <a:spcPts val="600"/>
              </a:spcBef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 txBox="1"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8" name="Body Level One…"/>
          <p:cNvSpPr txBox="1"/>
          <p:nvPr>
            <p:ph type="body" sz="quarter" idx="1"/>
          </p:nvPr>
        </p:nvSpPr>
        <p:spPr>
          <a:xfrm>
            <a:off x="457200" y="1535112"/>
            <a:ext cx="4040188" cy="639763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500"/>
              </a:spcBef>
              <a:buSzTx/>
              <a:buFontTx/>
              <a:buNone/>
              <a:defRPr b="1" sz="2400"/>
            </a:lvl1pPr>
            <a:lvl2pPr marL="0" indent="457200">
              <a:spcBef>
                <a:spcPts val="500"/>
              </a:spcBef>
              <a:buSzTx/>
              <a:buFontTx/>
              <a:buNone/>
              <a:defRPr b="1" sz="2400"/>
            </a:lvl2pPr>
            <a:lvl3pPr marL="0" indent="914400">
              <a:spcBef>
                <a:spcPts val="500"/>
              </a:spcBef>
              <a:buSzTx/>
              <a:buFontTx/>
              <a:buNone/>
              <a:defRPr b="1" sz="2400"/>
            </a:lvl3pPr>
            <a:lvl4pPr marL="0" indent="1371600">
              <a:spcBef>
                <a:spcPts val="500"/>
              </a:spcBef>
              <a:buSzTx/>
              <a:buFontTx/>
              <a:buNone/>
              <a:defRPr b="1" sz="2400"/>
            </a:lvl4pPr>
            <a:lvl5pPr marL="0" indent="1828800">
              <a:spcBef>
                <a:spcPts val="500"/>
              </a:spcBef>
              <a:buSzTx/>
              <a:buFontTx/>
              <a:buNone/>
              <a:defRPr b="1" sz="2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9" name="Text Placeholder 4"/>
          <p:cNvSpPr/>
          <p:nvPr>
            <p:ph type="body" sz="quarter" idx="21"/>
          </p:nvPr>
        </p:nvSpPr>
        <p:spPr>
          <a:xfrm>
            <a:off x="4645025" y="1535112"/>
            <a:ext cx="4041775" cy="639763"/>
          </a:xfrm>
          <a:prstGeom prst="rect">
            <a:avLst/>
          </a:prstGeom>
        </p:spPr>
        <p:txBody>
          <a:bodyPr anchor="b"/>
          <a:lstStyle/>
          <a:p>
            <a:pPr marL="0" indent="0">
              <a:spcBef>
                <a:spcPts val="500"/>
              </a:spcBef>
              <a:buSzTx/>
              <a:buFontTx/>
              <a:buNone/>
              <a:defRPr b="1" sz="2400"/>
            </a:pPr>
          </a:p>
        </p:txBody>
      </p:sp>
      <p:sp>
        <p:nvSpPr>
          <p:cNvPr id="5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le Text"/>
          <p:cNvSpPr txBox="1"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itle Text"/>
          <p:cNvSpPr txBox="1"/>
          <p:nvPr>
            <p:ph type="title"/>
          </p:nvPr>
        </p:nvSpPr>
        <p:spPr>
          <a:xfrm>
            <a:off x="457200" y="273050"/>
            <a:ext cx="3008314" cy="1162050"/>
          </a:xfrm>
          <a:prstGeom prst="rect">
            <a:avLst/>
          </a:prstGeom>
        </p:spPr>
        <p:txBody>
          <a:bodyPr anchor="b"/>
          <a:lstStyle>
            <a:lvl1pPr algn="l">
              <a:defRPr b="1" sz="2000"/>
            </a:lvl1pPr>
          </a:lstStyle>
          <a:p>
            <a:pPr/>
            <a:r>
              <a:t>Title Text</a:t>
            </a:r>
          </a:p>
        </p:txBody>
      </p:sp>
      <p:sp>
        <p:nvSpPr>
          <p:cNvPr id="73" name="Body Level One…"/>
          <p:cNvSpPr txBox="1"/>
          <p:nvPr>
            <p:ph type="body" sz="quarter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" name="Text Placeholder 3"/>
          <p:cNvSpPr/>
          <p:nvPr>
            <p:ph type="body" sz="quarter" idx="21"/>
          </p:nvPr>
        </p:nvSpPr>
        <p:spPr>
          <a:xfrm>
            <a:off x="457199" y="1435100"/>
            <a:ext cx="3008315" cy="4691063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300"/>
              </a:spcBef>
              <a:buSzTx/>
              <a:buFontTx/>
              <a:buNone/>
              <a:defRPr sz="1400"/>
            </a:pPr>
          </a:p>
        </p:txBody>
      </p:sp>
      <p:sp>
        <p:nvSpPr>
          <p:cNvPr id="7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le Text"/>
          <p:cNvSpPr txBox="1"/>
          <p:nvPr>
            <p:ph type="title"/>
          </p:nvPr>
        </p:nvSpPr>
        <p:spPr>
          <a:xfrm>
            <a:off x="1792288" y="4800600"/>
            <a:ext cx="5486401" cy="566738"/>
          </a:xfrm>
          <a:prstGeom prst="rect">
            <a:avLst/>
          </a:prstGeom>
        </p:spPr>
        <p:txBody>
          <a:bodyPr anchor="b"/>
          <a:lstStyle>
            <a:lvl1pPr algn="l">
              <a:defRPr b="1" sz="2000"/>
            </a:lvl1pPr>
          </a:lstStyle>
          <a:p>
            <a:pPr/>
            <a:r>
              <a:t>Title Text</a:t>
            </a:r>
          </a:p>
        </p:txBody>
      </p:sp>
      <p:sp>
        <p:nvSpPr>
          <p:cNvPr id="83" name="Picture Placeholder 2"/>
          <p:cNvSpPr/>
          <p:nvPr>
            <p:ph type="pic" sz="quarter" idx="21"/>
          </p:nvPr>
        </p:nvSpPr>
        <p:spPr>
          <a:xfrm>
            <a:off x="1792288" y="612775"/>
            <a:ext cx="5486401" cy="41148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84" name="Body Level One…"/>
          <p:cNvSpPr txBox="1"/>
          <p:nvPr>
            <p:ph type="body" sz="quarter" idx="1"/>
          </p:nvPr>
        </p:nvSpPr>
        <p:spPr>
          <a:xfrm>
            <a:off x="1792288" y="5367337"/>
            <a:ext cx="5486401" cy="804863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300"/>
              </a:spcBef>
              <a:buSzTx/>
              <a:buFontTx/>
              <a:buNone/>
              <a:defRPr sz="1400"/>
            </a:lvl1pPr>
            <a:lvl2pPr marL="0" indent="457200">
              <a:spcBef>
                <a:spcPts val="300"/>
              </a:spcBef>
              <a:buSzTx/>
              <a:buFontTx/>
              <a:buNone/>
              <a:defRPr sz="1400"/>
            </a:lvl2pPr>
            <a:lvl3pPr marL="0" indent="914400">
              <a:spcBef>
                <a:spcPts val="300"/>
              </a:spcBef>
              <a:buSzTx/>
              <a:buFontTx/>
              <a:buNone/>
              <a:defRPr sz="1400"/>
            </a:lvl3pPr>
            <a:lvl4pPr marL="0" indent="1371600">
              <a:spcBef>
                <a:spcPts val="300"/>
              </a:spcBef>
              <a:buSzTx/>
              <a:buFontTx/>
              <a:buNone/>
              <a:defRPr sz="1400"/>
            </a:lvl4pPr>
            <a:lvl5pPr marL="0" indent="1828800">
              <a:spcBef>
                <a:spcPts val="300"/>
              </a:spcBef>
              <a:buSzTx/>
              <a:buFontTx/>
              <a:buNone/>
              <a:defRPr sz="1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914400" y="138112"/>
            <a:ext cx="16459200" cy="22621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914400" y="2400300"/>
            <a:ext cx="16459200" cy="7886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8428176" y="6414760"/>
            <a:ext cx="258624" cy="248305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transition xmlns:p14="http://schemas.microsoft.com/office/powerpoint/2010/main" spd="med" advClick="1"/>
  <p:txStyles>
    <p:title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titleStyle>
    <p:bodyStyle>
      <a:lvl1pPr marL="342900" marR="0" indent="-3429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783771" marR="0" indent="-326571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1219200" marR="0" indent="-3048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17373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21945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»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26517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31089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35661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40233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eg"/><Relationship Id="rId3" Type="http://schemas.openxmlformats.org/officeDocument/2006/relationships/image" Target="../media/image2.jpeg"/><Relationship Id="rId4" Type="http://schemas.openxmlformats.org/officeDocument/2006/relationships/image" Target="../media/image3.jpe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jpeg"/><Relationship Id="rId3" Type="http://schemas.openxmlformats.org/officeDocument/2006/relationships/video" Target="../media/media1.mp4"/><Relationship Id="rId4" Type="http://schemas.microsoft.com/office/2007/relationships/media" Target="../media/media1.mp4"/><Relationship Id="rId5" Type="http://schemas.openxmlformats.org/officeDocument/2006/relationships/image" Target="../media/image14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jpeg"/><Relationship Id="rId3" Type="http://schemas.openxmlformats.org/officeDocument/2006/relationships/image" Target="../media/image10.jpe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jpeg"/><Relationship Id="rId3" Type="http://schemas.openxmlformats.org/officeDocument/2006/relationships/image" Target="../media/image5.jpeg"/><Relationship Id="rId4" Type="http://schemas.openxmlformats.org/officeDocument/2006/relationships/image" Target="../media/image15.png"/><Relationship Id="rId5" Type="http://schemas.openxmlformats.org/officeDocument/2006/relationships/image" Target="../media/image16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jpeg"/><Relationship Id="rId3" Type="http://schemas.openxmlformats.org/officeDocument/2006/relationships/image" Target="../media/image5.jpeg"/><Relationship Id="rId4" Type="http://schemas.openxmlformats.org/officeDocument/2006/relationships/image" Target="../media/image17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jpeg"/><Relationship Id="rId3" Type="http://schemas.openxmlformats.org/officeDocument/2006/relationships/image" Target="../media/image5.jpeg"/><Relationship Id="rId4" Type="http://schemas.openxmlformats.org/officeDocument/2006/relationships/image" Target="../media/image12.jpeg"/><Relationship Id="rId5" Type="http://schemas.openxmlformats.org/officeDocument/2006/relationships/image" Target="../media/image18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e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jpeg"/><Relationship Id="rId3" Type="http://schemas.openxmlformats.org/officeDocument/2006/relationships/image" Target="../media/image1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jpeg"/><Relationship Id="rId3" Type="http://schemas.openxmlformats.org/officeDocument/2006/relationships/image" Target="../media/image5.jpeg"/><Relationship Id="rId4" Type="http://schemas.openxmlformats.org/officeDocument/2006/relationships/image" Target="../media/image6.jpe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jpeg"/><Relationship Id="rId3" Type="http://schemas.openxmlformats.org/officeDocument/2006/relationships/image" Target="../media/image7.jpe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jpeg"/><Relationship Id="rId3" Type="http://schemas.openxmlformats.org/officeDocument/2006/relationships/image" Target="../media/image5.jpeg"/><Relationship Id="rId4" Type="http://schemas.openxmlformats.org/officeDocument/2006/relationships/image" Target="../media/image2.png"/><Relationship Id="rId5" Type="http://schemas.openxmlformats.org/officeDocument/2006/relationships/image" Target="../media/image3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jpe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9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eg"/><Relationship Id="rId3" Type="http://schemas.openxmlformats.org/officeDocument/2006/relationships/image" Target="../media/image10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jpeg"/><Relationship Id="rId3" Type="http://schemas.openxmlformats.org/officeDocument/2006/relationships/image" Target="../media/image10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jpe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Freeform 2"/>
          <p:cNvSpPr/>
          <p:nvPr/>
        </p:nvSpPr>
        <p:spPr>
          <a:xfrm>
            <a:off x="-2823502" y="-135944"/>
            <a:ext cx="29473737" cy="1974746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95" name="Freeform 2"/>
          <p:cNvSpPr/>
          <p:nvPr/>
        </p:nvSpPr>
        <p:spPr>
          <a:xfrm>
            <a:off x="126999" y="10568702"/>
            <a:ext cx="18288001" cy="10287001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96" name="Text"/>
          <p:cNvSpPr txBox="1"/>
          <p:nvPr/>
        </p:nvSpPr>
        <p:spPr>
          <a:xfrm>
            <a:off x="9030123" y="5103956"/>
            <a:ext cx="481755" cy="333088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/>
          <a:p>
            <a:pPr/>
          </a:p>
        </p:txBody>
      </p:sp>
      <p:pic>
        <p:nvPicPr>
          <p:cNvPr id="97" name="Image" descr="Image"/>
          <p:cNvPicPr>
            <a:picLocks noChangeAspect="1"/>
          </p:cNvPicPr>
          <p:nvPr/>
        </p:nvPicPr>
        <p:blipFill>
          <a:blip r:embed="rId4">
            <a:alphaModFix amt="56134"/>
            <a:extLst/>
          </a:blip>
          <a:stretch>
            <a:fillRect/>
          </a:stretch>
        </p:blipFill>
        <p:spPr>
          <a:xfrm>
            <a:off x="-2079309" y="-720552"/>
            <a:ext cx="27985351" cy="11194140"/>
          </a:xfrm>
          <a:prstGeom prst="rect">
            <a:avLst/>
          </a:prstGeom>
          <a:ln w="12700">
            <a:miter lim="400000"/>
          </a:ln>
        </p:spPr>
      </p:pic>
      <p:sp>
        <p:nvSpPr>
          <p:cNvPr id="98" name="TextBox 6"/>
          <p:cNvSpPr txBox="1"/>
          <p:nvPr/>
        </p:nvSpPr>
        <p:spPr>
          <a:xfrm>
            <a:off x="747647" y="3174954"/>
            <a:ext cx="8343901" cy="1033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8100"/>
              </a:lnSpc>
              <a:defRPr b="1" sz="7200">
                <a:solidFill>
                  <a:srgbClr val="FFFFFF"/>
                </a:solidFill>
                <a:latin typeface="Open Sauce Heavy"/>
                <a:ea typeface="Open Sauce Heavy"/>
                <a:cs typeface="Open Sauce Heavy"/>
                <a:sym typeface="Open Sauce Heavy"/>
              </a:defRPr>
            </a:lvl1pPr>
          </a:lstStyle>
          <a:p>
            <a:pPr/>
            <a:r>
              <a:t>Thriving Skies</a:t>
            </a:r>
          </a:p>
        </p:txBody>
      </p:sp>
      <p:sp>
        <p:nvSpPr>
          <p:cNvPr id="99" name="TextBox 4"/>
          <p:cNvSpPr txBox="1"/>
          <p:nvPr/>
        </p:nvSpPr>
        <p:spPr>
          <a:xfrm>
            <a:off x="730807" y="4836382"/>
            <a:ext cx="9156815" cy="31521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ts val="4200"/>
              </a:lnSpc>
              <a:defRPr sz="35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defRPr>
            </a:pPr>
            <a:r>
              <a:t>AI Modeling for X-Ray Baggage Screenings</a:t>
            </a:r>
          </a:p>
          <a:p>
            <a:pPr>
              <a:lnSpc>
                <a:spcPts val="4200"/>
              </a:lnSpc>
              <a:defRPr sz="30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defRPr>
            </a:pPr>
          </a:p>
          <a:p>
            <a:pPr>
              <a:lnSpc>
                <a:spcPts val="4200"/>
              </a:lnSpc>
              <a:defRPr sz="27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defRPr>
            </a:pPr>
            <a:r>
              <a:t>Ryan Busman, Elaine Kwan, Deb Peters, Nick Watkins</a:t>
            </a:r>
          </a:p>
          <a:p>
            <a:pPr>
              <a:lnSpc>
                <a:spcPts val="4200"/>
              </a:lnSpc>
              <a:defRPr sz="20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defRPr>
            </a:pPr>
          </a:p>
          <a:p>
            <a:pPr>
              <a:lnSpc>
                <a:spcPts val="4200"/>
              </a:lnSpc>
              <a:defRPr sz="20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defRPr>
            </a:pPr>
          </a:p>
          <a:p>
            <a:pPr>
              <a:lnSpc>
                <a:spcPts val="4200"/>
              </a:lnSpc>
              <a:defRPr sz="20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defRPr>
            </a:pPr>
            <a:r>
              <a:t>April 22, 2024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Freeform 2"/>
          <p:cNvSpPr/>
          <p:nvPr/>
        </p:nvSpPr>
        <p:spPr>
          <a:xfrm flipH="1" rot="10800000">
            <a:off x="0" y="0"/>
            <a:ext cx="18288000" cy="10287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65" name="TextBox 3"/>
          <p:cNvSpPr txBox="1"/>
          <p:nvPr/>
        </p:nvSpPr>
        <p:spPr>
          <a:xfrm>
            <a:off x="775574" y="386450"/>
            <a:ext cx="6881889" cy="20619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8100"/>
              </a:lnSpc>
              <a:defRPr b="1" sz="7200">
                <a:solidFill>
                  <a:srgbClr val="FFFFFF"/>
                </a:solidFill>
                <a:latin typeface="Open Sauce Heavy"/>
                <a:ea typeface="Open Sauce Heavy"/>
                <a:cs typeface="Open Sauce Heavy"/>
                <a:sym typeface="Open Sauce Heavy"/>
              </a:defRPr>
            </a:lvl1pPr>
          </a:lstStyle>
          <a:p>
            <a:pPr/>
            <a:r>
              <a:t>X-Ray Model in Action</a:t>
            </a:r>
          </a:p>
        </p:txBody>
      </p:sp>
      <p:sp>
        <p:nvSpPr>
          <p:cNvPr id="166" name="TextBox 4"/>
          <p:cNvSpPr txBox="1"/>
          <p:nvPr/>
        </p:nvSpPr>
        <p:spPr>
          <a:xfrm>
            <a:off x="604603" y="2875027"/>
            <a:ext cx="6861073" cy="42481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ts val="4200"/>
              </a:lnSpc>
              <a:defRPr sz="3000">
                <a:solidFill>
                  <a:srgbClr val="EDE2DA"/>
                </a:solidFill>
                <a:latin typeface="Open Sans Bold"/>
                <a:ea typeface="Open Sans Bold"/>
                <a:cs typeface="Open Sans Bold"/>
                <a:sym typeface="Open Sans Bold"/>
              </a:defRPr>
            </a:pPr>
            <a:r>
              <a:t>User choose from one of 678 test images/data</a:t>
            </a:r>
          </a:p>
          <a:p>
            <a:pPr>
              <a:lnSpc>
                <a:spcPts val="4200"/>
              </a:lnSpc>
              <a:defRPr sz="3000">
                <a:solidFill>
                  <a:srgbClr val="EDE2DA"/>
                </a:solidFill>
                <a:latin typeface="Open Sans Bold"/>
                <a:ea typeface="Open Sans Bold"/>
                <a:cs typeface="Open Sans Bold"/>
                <a:sym typeface="Open Sans Bold"/>
              </a:defRPr>
            </a:pPr>
          </a:p>
          <a:p>
            <a:pPr>
              <a:lnSpc>
                <a:spcPts val="4200"/>
              </a:lnSpc>
              <a:defRPr sz="3000">
                <a:solidFill>
                  <a:srgbClr val="EDE2DA"/>
                </a:solidFill>
                <a:latin typeface="Open Sans Bold"/>
                <a:ea typeface="Open Sans Bold"/>
                <a:cs typeface="Open Sans Bold"/>
                <a:sym typeface="Open Sans Bold"/>
              </a:defRPr>
            </a:pPr>
            <a:r>
              <a:t>User inputs an image number</a:t>
            </a:r>
          </a:p>
          <a:p>
            <a:pPr>
              <a:lnSpc>
                <a:spcPts val="4200"/>
              </a:lnSpc>
              <a:defRPr sz="3000">
                <a:solidFill>
                  <a:srgbClr val="EDE2DA"/>
                </a:solidFill>
                <a:latin typeface="Open Sans Bold"/>
                <a:ea typeface="Open Sans Bold"/>
                <a:cs typeface="Open Sans Bold"/>
                <a:sym typeface="Open Sans Bold"/>
              </a:defRPr>
            </a:pPr>
          </a:p>
          <a:p>
            <a:pPr>
              <a:lnSpc>
                <a:spcPts val="4200"/>
              </a:lnSpc>
              <a:defRPr b="1" sz="3000">
                <a:solidFill>
                  <a:srgbClr val="EDE2DA"/>
                </a:solidFill>
                <a:latin typeface="Open Sans Bold"/>
                <a:ea typeface="Open Sans Bold"/>
                <a:cs typeface="Open Sans Bold"/>
                <a:sym typeface="Open Sans Bold"/>
              </a:defRPr>
            </a:pPr>
            <a:r>
              <a:rPr b="0"/>
              <a:t>Model predicts if the image is benign, gun, knife, razor blade or shuriken (throwing star</a:t>
            </a:r>
            <a:r>
              <a:t>)  </a:t>
            </a:r>
          </a:p>
        </p:txBody>
      </p:sp>
      <p:sp>
        <p:nvSpPr>
          <p:cNvPr id="167" name="Square"/>
          <p:cNvSpPr/>
          <p:nvPr/>
        </p:nvSpPr>
        <p:spPr>
          <a:xfrm>
            <a:off x="8390244" y="-42125"/>
            <a:ext cx="10371527" cy="10371250"/>
          </a:xfrm>
          <a:prstGeom prst="rect">
            <a:avLst/>
          </a:prstGeom>
          <a:solidFill>
            <a:srgbClr val="FFFFFF">
              <a:alpha val="14604"/>
            </a:srgbClr>
          </a:solidFill>
          <a:ln w="12700">
            <a:miter lim="400000"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  <p:pic>
        <p:nvPicPr>
          <p:cNvPr id="168" name="X_Ray Model in Action.mp4" descr="X_Ray Model in Action.mp4"/>
          <p:cNvPicPr>
            <a:picLocks noChangeAspect="0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10179218" y="303718"/>
            <a:ext cx="7242232" cy="939076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933" fill="hold"/>
                                        <p:tgtEl>
                                          <p:spTgt spid="16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168"/>
                </p:tgtEl>
              </p:cMediaNode>
            </p:video>
            <p:seq concurrent="1" prevAc="none" nextAc="seek">
              <p:cTn id="8" evtFilter="cancelBubble" nodeType="interactiveSeq" restart="whenNotActive" fill="hold">
                <p:stCondLst>
                  <p:cond delay="0" evt="onClick">
                    <p:tgtEl>
                      <p:spTgt spid="168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6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168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Freeform 2"/>
          <p:cNvSpPr/>
          <p:nvPr/>
        </p:nvSpPr>
        <p:spPr>
          <a:xfrm>
            <a:off x="-1" y="-1"/>
            <a:ext cx="18288001" cy="10287001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71" name="TextBox 3"/>
          <p:cNvSpPr txBox="1"/>
          <p:nvPr/>
        </p:nvSpPr>
        <p:spPr>
          <a:xfrm>
            <a:off x="436179" y="470649"/>
            <a:ext cx="14705939" cy="1033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8100"/>
              </a:lnSpc>
              <a:defRPr b="1" sz="7200">
                <a:solidFill>
                  <a:srgbClr val="FFFFFF"/>
                </a:solidFill>
                <a:latin typeface="Open Sauce Heavy"/>
                <a:ea typeface="Open Sauce Heavy"/>
                <a:cs typeface="Open Sauce Heavy"/>
                <a:sym typeface="Open Sauce Heavy"/>
              </a:defRPr>
            </a:lvl1pPr>
          </a:lstStyle>
          <a:p>
            <a:pPr/>
            <a:r>
              <a:t>Primary Challenge</a:t>
            </a:r>
          </a:p>
        </p:txBody>
      </p:sp>
      <p:sp>
        <p:nvSpPr>
          <p:cNvPr id="172" name="TextBox 4"/>
          <p:cNvSpPr txBox="1"/>
          <p:nvPr/>
        </p:nvSpPr>
        <p:spPr>
          <a:xfrm>
            <a:off x="423283" y="3110156"/>
            <a:ext cx="6265595" cy="53149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ts val="4200"/>
              </a:lnSpc>
              <a:defRPr sz="30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defRPr>
            </a:pPr>
            <a:r>
              <a:t>Data from trusted sources</a:t>
            </a:r>
          </a:p>
          <a:p>
            <a:pPr>
              <a:lnSpc>
                <a:spcPts val="4200"/>
              </a:lnSpc>
              <a:defRPr sz="30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defRPr>
            </a:pPr>
          </a:p>
          <a:p>
            <a:pPr>
              <a:lnSpc>
                <a:spcPts val="4200"/>
              </a:lnSpc>
              <a:defRPr sz="30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defRPr>
            </a:pPr>
            <a:r>
              <a:t>The first two datasets had malicious code that targeted the MacBook operating system.</a:t>
            </a:r>
          </a:p>
          <a:p>
            <a:pPr>
              <a:lnSpc>
                <a:spcPts val="4200"/>
              </a:lnSpc>
              <a:defRPr sz="30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defRPr>
            </a:pPr>
          </a:p>
          <a:p>
            <a:pPr>
              <a:lnSpc>
                <a:spcPts val="4200"/>
              </a:lnSpc>
              <a:defRPr sz="30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defRPr>
            </a:pPr>
            <a:r>
              <a:t>Nick and Ryan had to reset and restore their systems from the data downloaded from Google Drive links in Github repositories.</a:t>
            </a:r>
          </a:p>
        </p:txBody>
      </p:sp>
      <p:grpSp>
        <p:nvGrpSpPr>
          <p:cNvPr id="175" name="Image Gallery"/>
          <p:cNvGrpSpPr/>
          <p:nvPr/>
        </p:nvGrpSpPr>
        <p:grpSpPr>
          <a:xfrm>
            <a:off x="7287680" y="3167918"/>
            <a:ext cx="10975086" cy="5669667"/>
            <a:chOff x="0" y="0"/>
            <a:chExt cx="10975085" cy="5669665"/>
          </a:xfrm>
        </p:grpSpPr>
        <p:pic>
          <p:nvPicPr>
            <p:cNvPr id="173" name="best-antivirus-for-mac-featured-1140x570.png.jpeg" descr="best-antivirus-for-mac-featured-1140x570.png.jpeg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2625" r="0" b="2625"/>
            <a:stretch>
              <a:fillRect/>
            </a:stretch>
          </p:blipFill>
          <p:spPr>
            <a:xfrm>
              <a:off x="0" y="0"/>
              <a:ext cx="10975086" cy="519941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74" name="Caption"/>
            <p:cNvSpPr/>
            <p:nvPr/>
          </p:nvSpPr>
          <p:spPr>
            <a:xfrm>
              <a:off x="0" y="5275618"/>
              <a:ext cx="10975086" cy="39404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6200" tIns="76200" rIns="76200" bIns="76200" numCol="1" anchor="t">
              <a:noAutofit/>
            </a:bodyPr>
            <a:lstStyle/>
            <a:p>
              <a:pPr/>
              <a:r>
                <a:t>Caption</a:t>
              </a:r>
            </a:p>
          </p:txBody>
        </p:sp>
      </p:grpSp>
      <p:sp>
        <p:nvSpPr>
          <p:cNvPr id="176" name="Rectangle"/>
          <p:cNvSpPr/>
          <p:nvPr/>
        </p:nvSpPr>
        <p:spPr>
          <a:xfrm>
            <a:off x="7295029" y="-42125"/>
            <a:ext cx="11166566" cy="10371250"/>
          </a:xfrm>
          <a:prstGeom prst="rect">
            <a:avLst/>
          </a:prstGeom>
          <a:solidFill>
            <a:srgbClr val="FFFFFF">
              <a:alpha val="14604"/>
            </a:srgbClr>
          </a:solidFill>
          <a:ln w="12700">
            <a:miter lim="400000"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Freeform 2"/>
          <p:cNvSpPr/>
          <p:nvPr/>
        </p:nvSpPr>
        <p:spPr>
          <a:xfrm flipH="1">
            <a:off x="0" y="0"/>
            <a:ext cx="18288000" cy="10287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79" name="Freeform 2"/>
          <p:cNvSpPr/>
          <p:nvPr/>
        </p:nvSpPr>
        <p:spPr>
          <a:xfrm>
            <a:off x="1343618" y="11256947"/>
            <a:ext cx="15600764" cy="10257502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80" name="TextBox 3"/>
          <p:cNvSpPr txBox="1"/>
          <p:nvPr/>
        </p:nvSpPr>
        <p:spPr>
          <a:xfrm>
            <a:off x="7404213" y="425306"/>
            <a:ext cx="10079606" cy="1033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r">
              <a:lnSpc>
                <a:spcPts val="8100"/>
              </a:lnSpc>
              <a:defRPr b="1" sz="7200">
                <a:solidFill>
                  <a:srgbClr val="FFFFFF"/>
                </a:solidFill>
                <a:latin typeface="Open Sauce Heavy"/>
                <a:ea typeface="Open Sauce Heavy"/>
                <a:cs typeface="Open Sauce Heavy"/>
                <a:sym typeface="Open Sauce Heavy"/>
              </a:defRPr>
            </a:lvl1pPr>
          </a:lstStyle>
          <a:p>
            <a:pPr/>
            <a:r>
              <a:t>Other Challenges</a:t>
            </a:r>
          </a:p>
        </p:txBody>
      </p:sp>
      <p:sp>
        <p:nvSpPr>
          <p:cNvPr id="181" name="Sorting the images (Razor, Knife, or Benign?)…"/>
          <p:cNvSpPr txBox="1"/>
          <p:nvPr/>
        </p:nvSpPr>
        <p:spPr>
          <a:xfrm>
            <a:off x="9929838" y="1947394"/>
            <a:ext cx="7347574" cy="86067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lnSpc>
                <a:spcPts val="4200"/>
              </a:lnSpc>
              <a:defRPr b="1" sz="3000">
                <a:solidFill>
                  <a:srgbClr val="EBECED"/>
                </a:solidFill>
                <a:latin typeface="Open Sans Bold"/>
                <a:ea typeface="Open Sans Bold"/>
                <a:cs typeface="Open Sans Bold"/>
                <a:sym typeface="Open Sans Bold"/>
              </a:defRPr>
            </a:pPr>
            <a:r>
              <a:t>Sorting the images </a:t>
            </a:r>
            <a:r>
              <a:rPr b="0"/>
              <a:t>(Razor, Knife, or Benign?)</a:t>
            </a:r>
          </a:p>
          <a:p>
            <a:pPr>
              <a:lnSpc>
                <a:spcPts val="4200"/>
              </a:lnSpc>
              <a:defRPr b="1" sz="3000">
                <a:solidFill>
                  <a:srgbClr val="EBECED"/>
                </a:solidFill>
                <a:latin typeface="Open Sans Bold"/>
                <a:ea typeface="Open Sans Bold"/>
                <a:cs typeface="Open Sans Bold"/>
                <a:sym typeface="Open Sans Bold"/>
              </a:defRPr>
            </a:pPr>
          </a:p>
          <a:p>
            <a:pPr>
              <a:lnSpc>
                <a:spcPts val="4200"/>
              </a:lnSpc>
              <a:defRPr b="1" sz="3000">
                <a:solidFill>
                  <a:srgbClr val="EBECED"/>
                </a:solidFill>
                <a:latin typeface="Open Sans Bold"/>
                <a:ea typeface="Open Sans Bold"/>
                <a:cs typeface="Open Sans Bold"/>
                <a:sym typeface="Open Sans Bold"/>
              </a:defRPr>
            </a:pPr>
            <a:r>
              <a:t>Smoothing out of images</a:t>
            </a:r>
          </a:p>
          <a:p>
            <a:pPr>
              <a:lnSpc>
                <a:spcPts val="4200"/>
              </a:lnSpc>
              <a:defRPr b="1" sz="3000">
                <a:solidFill>
                  <a:srgbClr val="EBECED"/>
                </a:solidFill>
                <a:latin typeface="Open Sans Bold"/>
                <a:ea typeface="Open Sans Bold"/>
                <a:cs typeface="Open Sans Bold"/>
                <a:sym typeface="Open Sans Bold"/>
              </a:defRPr>
            </a:pPr>
          </a:p>
          <a:p>
            <a:pPr>
              <a:lnSpc>
                <a:spcPts val="4200"/>
              </a:lnSpc>
              <a:defRPr b="1" sz="3000">
                <a:solidFill>
                  <a:srgbClr val="EBECED"/>
                </a:solidFill>
                <a:latin typeface="Open Sans Bold"/>
                <a:ea typeface="Open Sans Bold"/>
                <a:cs typeface="Open Sans Bold"/>
                <a:sym typeface="Open Sans Bold"/>
              </a:defRPr>
            </a:pPr>
            <a:r>
              <a:t>Crop or not?  </a:t>
            </a:r>
            <a:r>
              <a:rPr b="0"/>
              <a:t>Large images take a long time to process versus fuzziness/lower resolution from images that are too small</a:t>
            </a:r>
          </a:p>
          <a:p>
            <a:pPr>
              <a:lnSpc>
                <a:spcPts val="4200"/>
              </a:lnSpc>
              <a:defRPr b="1" sz="3000">
                <a:solidFill>
                  <a:srgbClr val="EBECED"/>
                </a:solidFill>
                <a:latin typeface="Open Sans Bold"/>
                <a:ea typeface="Open Sans Bold"/>
                <a:cs typeface="Open Sans Bold"/>
                <a:sym typeface="Open Sans Bold"/>
              </a:defRPr>
            </a:pPr>
          </a:p>
          <a:p>
            <a:pPr>
              <a:lnSpc>
                <a:spcPts val="4200"/>
              </a:lnSpc>
              <a:defRPr b="1" sz="3000">
                <a:solidFill>
                  <a:srgbClr val="EBECED"/>
                </a:solidFill>
                <a:latin typeface="Open Sans Bold"/>
                <a:ea typeface="Open Sans Bold"/>
                <a:cs typeface="Open Sans Bold"/>
                <a:sym typeface="Open Sans Bold"/>
              </a:defRPr>
            </a:pPr>
            <a:r>
              <a:t>File size workarounds</a:t>
            </a:r>
            <a:r>
              <a:rPr b="0"/>
              <a:t> (Github size; Shuffles with local drives)</a:t>
            </a:r>
            <a:endParaRPr b="0"/>
          </a:p>
          <a:p>
            <a:pPr>
              <a:lnSpc>
                <a:spcPts val="4200"/>
              </a:lnSpc>
              <a:defRPr b="1" sz="3000">
                <a:solidFill>
                  <a:srgbClr val="EBECED"/>
                </a:solidFill>
                <a:latin typeface="Open Sans Bold"/>
                <a:ea typeface="Open Sans Bold"/>
                <a:cs typeface="Open Sans Bold"/>
                <a:sym typeface="Open Sans Bold"/>
              </a:defRPr>
            </a:pPr>
            <a:endParaRPr b="0"/>
          </a:p>
          <a:p>
            <a:pPr>
              <a:lnSpc>
                <a:spcPts val="4200"/>
              </a:lnSpc>
              <a:defRPr b="1" sz="3000">
                <a:solidFill>
                  <a:srgbClr val="EBECED"/>
                </a:solidFill>
                <a:latin typeface="Open Sans Bold"/>
                <a:ea typeface="Open Sans Bold"/>
                <a:cs typeface="Open Sans Bold"/>
                <a:sym typeface="Open Sans Bold"/>
              </a:defRPr>
            </a:pPr>
          </a:p>
          <a:p>
            <a:pPr>
              <a:lnSpc>
                <a:spcPts val="4200"/>
              </a:lnSpc>
              <a:defRPr b="1" sz="3000">
                <a:solidFill>
                  <a:srgbClr val="FF6E82"/>
                </a:solidFill>
                <a:latin typeface="Open Sans Bold"/>
                <a:ea typeface="Open Sans Bold"/>
                <a:cs typeface="Open Sans Bold"/>
                <a:sym typeface="Open Sans Bold"/>
              </a:defRPr>
            </a:pPr>
          </a:p>
          <a:p>
            <a:pPr>
              <a:lnSpc>
                <a:spcPts val="4200"/>
              </a:lnSpc>
              <a:defRPr b="1" sz="3000">
                <a:solidFill>
                  <a:srgbClr val="FF6E82"/>
                </a:solidFill>
                <a:latin typeface="Open Sans Bold"/>
                <a:ea typeface="Open Sans Bold"/>
                <a:cs typeface="Open Sans Bold"/>
                <a:sym typeface="Open Sans Bold"/>
              </a:defRPr>
            </a:pPr>
          </a:p>
        </p:txBody>
      </p:sp>
      <p:pic>
        <p:nvPicPr>
          <p:cNvPr id="182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19304" y="2191732"/>
            <a:ext cx="5410665" cy="5410666"/>
          </a:xfrm>
          <a:prstGeom prst="rect">
            <a:avLst/>
          </a:prstGeom>
          <a:ln w="12700">
            <a:miter lim="400000"/>
          </a:ln>
        </p:spPr>
      </p:pic>
      <p:pic>
        <p:nvPicPr>
          <p:cNvPr id="183" name="Screenshot 2024-04-21 at 3.53.06 PM.png" descr="Screenshot 2024-04-21 at 3.53.06 PM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453421" y="2186002"/>
            <a:ext cx="2667231" cy="5410666"/>
          </a:xfrm>
          <a:prstGeom prst="rect">
            <a:avLst/>
          </a:prstGeom>
          <a:ln w="12700">
            <a:miter lim="400000"/>
          </a:ln>
        </p:spPr>
      </p:pic>
      <p:sp>
        <p:nvSpPr>
          <p:cNvPr id="184" name="Rectangle"/>
          <p:cNvSpPr/>
          <p:nvPr/>
        </p:nvSpPr>
        <p:spPr>
          <a:xfrm>
            <a:off x="-1279119" y="-42125"/>
            <a:ext cx="10832199" cy="10371250"/>
          </a:xfrm>
          <a:prstGeom prst="rect">
            <a:avLst/>
          </a:prstGeom>
          <a:solidFill>
            <a:srgbClr val="FFFFFF">
              <a:alpha val="14604"/>
            </a:srgbClr>
          </a:solidFill>
          <a:ln w="12700">
            <a:miter lim="400000"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Freeform 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r:embed="rId2">
              <a:alphaModFix amt="69536"/>
            </a:blip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87" name="Freeform 2"/>
          <p:cNvSpPr/>
          <p:nvPr/>
        </p:nvSpPr>
        <p:spPr>
          <a:xfrm>
            <a:off x="1343618" y="11256947"/>
            <a:ext cx="15600764" cy="10257502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88" name="TextBox 3"/>
          <p:cNvSpPr txBox="1"/>
          <p:nvPr/>
        </p:nvSpPr>
        <p:spPr>
          <a:xfrm>
            <a:off x="7357010" y="347595"/>
            <a:ext cx="10079605" cy="1033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r">
              <a:lnSpc>
                <a:spcPts val="8100"/>
              </a:lnSpc>
              <a:defRPr b="1" sz="7200">
                <a:solidFill>
                  <a:srgbClr val="FFFFFF"/>
                </a:solidFill>
                <a:latin typeface="Open Sauce Heavy"/>
                <a:ea typeface="Open Sauce Heavy"/>
                <a:cs typeface="Open Sauce Heavy"/>
                <a:sym typeface="Open Sauce Heavy"/>
              </a:defRPr>
            </a:lvl1pPr>
          </a:lstStyle>
          <a:p>
            <a:pPr/>
            <a:r>
              <a:t>The Now… </a:t>
            </a:r>
          </a:p>
        </p:txBody>
      </p:sp>
      <p:sp>
        <p:nvSpPr>
          <p:cNvPr id="189" name="TextBox 4"/>
          <p:cNvSpPr txBox="1"/>
          <p:nvPr/>
        </p:nvSpPr>
        <p:spPr>
          <a:xfrm>
            <a:off x="1823560" y="3873337"/>
            <a:ext cx="11975662" cy="24955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000">
                <a:solidFill>
                  <a:srgbClr val="EFFF31"/>
                </a:solidFill>
                <a:latin typeface="+mj-lt"/>
                <a:ea typeface="+mj-ea"/>
                <a:cs typeface="+mj-cs"/>
                <a:sym typeface="Helvetica"/>
              </a:defRPr>
            </a:pP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000">
                <a:solidFill>
                  <a:srgbClr val="EFFF31"/>
                </a:solidFill>
                <a:latin typeface="+mj-lt"/>
                <a:ea typeface="+mj-ea"/>
                <a:cs typeface="+mj-cs"/>
                <a:sym typeface="Helvetica"/>
              </a:defRPr>
            </a:pPr>
          </a:p>
          <a:p>
            <a:pPr>
              <a:lnSpc>
                <a:spcPts val="4200"/>
              </a:lnSpc>
              <a:defRPr sz="30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defRPr>
            </a:pPr>
          </a:p>
          <a:p>
            <a:pPr>
              <a:lnSpc>
                <a:spcPts val="4200"/>
              </a:lnSpc>
              <a:defRPr sz="30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defRPr>
            </a:pPr>
          </a:p>
        </p:txBody>
      </p:sp>
      <p:sp>
        <p:nvSpPr>
          <p:cNvPr id="190" name="Text"/>
          <p:cNvSpPr txBox="1"/>
          <p:nvPr/>
        </p:nvSpPr>
        <p:spPr>
          <a:xfrm>
            <a:off x="12155935" y="3653350"/>
            <a:ext cx="481755" cy="333088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/>
          <a:p>
            <a:pPr/>
          </a:p>
        </p:txBody>
      </p:sp>
      <p:pic>
        <p:nvPicPr>
          <p:cNvPr id="191" name="Smuggling.png" descr="Smuggling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88157" y="1428019"/>
            <a:ext cx="17111686" cy="8605227"/>
          </a:xfrm>
          <a:prstGeom prst="rect">
            <a:avLst/>
          </a:prstGeom>
          <a:ln w="12700">
            <a:miter lim="400000"/>
          </a:ln>
        </p:spPr>
      </p:pic>
      <p:sp>
        <p:nvSpPr>
          <p:cNvPr id="192" name="Rectangle"/>
          <p:cNvSpPr/>
          <p:nvPr/>
        </p:nvSpPr>
        <p:spPr>
          <a:xfrm>
            <a:off x="-326619" y="1417823"/>
            <a:ext cx="18280838" cy="7406571"/>
          </a:xfrm>
          <a:prstGeom prst="rect">
            <a:avLst/>
          </a:prstGeom>
          <a:solidFill>
            <a:srgbClr val="FFFFFF">
              <a:alpha val="14604"/>
            </a:srgbClr>
          </a:solidFill>
          <a:ln w="12700">
            <a:miter lim="400000"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Freeform 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r:embed="rId2">
              <a:alphaModFix amt="69536"/>
            </a:blip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95" name="Freeform 2"/>
          <p:cNvSpPr/>
          <p:nvPr/>
        </p:nvSpPr>
        <p:spPr>
          <a:xfrm>
            <a:off x="1343618" y="11256947"/>
            <a:ext cx="15600764" cy="10257502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96" name="TextBox 3"/>
          <p:cNvSpPr txBox="1"/>
          <p:nvPr/>
        </p:nvSpPr>
        <p:spPr>
          <a:xfrm>
            <a:off x="500882" y="347595"/>
            <a:ext cx="10079605" cy="1033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r">
              <a:lnSpc>
                <a:spcPts val="8100"/>
              </a:lnSpc>
              <a:defRPr b="1" sz="7200">
                <a:solidFill>
                  <a:srgbClr val="FFFFFF"/>
                </a:solidFill>
                <a:latin typeface="Open Sauce Heavy"/>
                <a:ea typeface="Open Sauce Heavy"/>
                <a:cs typeface="Open Sauce Heavy"/>
                <a:sym typeface="Open Sauce Heavy"/>
              </a:defRPr>
            </a:lvl1pPr>
          </a:lstStyle>
          <a:p>
            <a:pPr/>
            <a:r>
              <a:t>Future Considerations</a:t>
            </a:r>
          </a:p>
        </p:txBody>
      </p:sp>
      <p:sp>
        <p:nvSpPr>
          <p:cNvPr id="197" name="TextBox 4"/>
          <p:cNvSpPr txBox="1"/>
          <p:nvPr/>
        </p:nvSpPr>
        <p:spPr>
          <a:xfrm>
            <a:off x="863693" y="1936762"/>
            <a:ext cx="11975662" cy="86550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000">
                <a:solidFill>
                  <a:srgbClr val="EFFF31"/>
                </a:solidFill>
                <a:latin typeface="+mj-lt"/>
                <a:ea typeface="+mj-ea"/>
                <a:cs typeface="+mj-cs"/>
                <a:sym typeface="Helvetica"/>
              </a:defRPr>
            </a:pP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1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Usability with Gradio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1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pP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1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Scattered X-Rays for material composition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1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pP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1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3D CT images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1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pP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1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Bio-sensing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1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pP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1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Prompts for self-screening lanes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1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pP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1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Voxel Radar:  In-motion panel sensors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000">
                <a:solidFill>
                  <a:srgbClr val="EFFF31"/>
                </a:solidFill>
                <a:latin typeface="+mj-lt"/>
                <a:ea typeface="+mj-ea"/>
                <a:cs typeface="+mj-cs"/>
                <a:sym typeface="Helvetica"/>
              </a:defRPr>
            </a:pP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000">
                <a:solidFill>
                  <a:srgbClr val="EFFF31"/>
                </a:solidFill>
                <a:latin typeface="+mj-lt"/>
                <a:ea typeface="+mj-ea"/>
                <a:cs typeface="+mj-cs"/>
                <a:sym typeface="Helvetica"/>
              </a:defRPr>
            </a:pPr>
          </a:p>
          <a:p>
            <a:pPr>
              <a:lnSpc>
                <a:spcPts val="4200"/>
              </a:lnSpc>
              <a:defRPr sz="30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defRPr>
            </a:pPr>
          </a:p>
          <a:p>
            <a:pPr>
              <a:lnSpc>
                <a:spcPts val="4200"/>
              </a:lnSpc>
              <a:defRPr sz="30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defRPr>
            </a:pPr>
          </a:p>
          <a:p>
            <a:pPr>
              <a:lnSpc>
                <a:spcPts val="4200"/>
              </a:lnSpc>
              <a:defRPr sz="30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defRPr>
            </a:pPr>
          </a:p>
        </p:txBody>
      </p:sp>
      <p:sp>
        <p:nvSpPr>
          <p:cNvPr id="198" name="Text"/>
          <p:cNvSpPr txBox="1"/>
          <p:nvPr/>
        </p:nvSpPr>
        <p:spPr>
          <a:xfrm>
            <a:off x="12155935" y="3653350"/>
            <a:ext cx="481755" cy="333088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/>
          <a:p>
            <a:pPr/>
          </a:p>
        </p:txBody>
      </p:sp>
      <p:pic>
        <p:nvPicPr>
          <p:cNvPr id="199" name="3DScan_Pres.jpeg" descr="3DScan_Pres.jpe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111776" y="2275130"/>
            <a:ext cx="6520479" cy="36782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cubicBezTo>
                  <a:pt x="2502" y="0"/>
                  <a:pt x="59" y="13"/>
                  <a:pt x="33" y="58"/>
                </a:cubicBezTo>
                <a:cubicBezTo>
                  <a:pt x="7" y="104"/>
                  <a:pt x="0" y="2580"/>
                  <a:pt x="0" y="10800"/>
                </a:cubicBezTo>
                <a:cubicBezTo>
                  <a:pt x="0" y="10828"/>
                  <a:pt x="0" y="10830"/>
                  <a:pt x="0" y="10858"/>
                </a:cubicBezTo>
                <a:lnTo>
                  <a:pt x="0" y="21600"/>
                </a:lnTo>
                <a:lnTo>
                  <a:pt x="10800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10800" y="0"/>
                </a:lnTo>
                <a:close/>
                <a:moveTo>
                  <a:pt x="19695" y="1142"/>
                </a:moveTo>
                <a:cubicBezTo>
                  <a:pt x="19910" y="1142"/>
                  <a:pt x="19972" y="1267"/>
                  <a:pt x="19892" y="1545"/>
                </a:cubicBezTo>
                <a:cubicBezTo>
                  <a:pt x="19866" y="1636"/>
                  <a:pt x="19838" y="1864"/>
                  <a:pt x="19832" y="2049"/>
                </a:cubicBezTo>
                <a:cubicBezTo>
                  <a:pt x="19820" y="2396"/>
                  <a:pt x="19733" y="2553"/>
                  <a:pt x="19688" y="2307"/>
                </a:cubicBezTo>
                <a:cubicBezTo>
                  <a:pt x="19597" y="1808"/>
                  <a:pt x="19577" y="1760"/>
                  <a:pt x="19464" y="1774"/>
                </a:cubicBezTo>
                <a:cubicBezTo>
                  <a:pt x="19366" y="1785"/>
                  <a:pt x="19349" y="1757"/>
                  <a:pt x="19349" y="1578"/>
                </a:cubicBezTo>
                <a:cubicBezTo>
                  <a:pt x="19349" y="1463"/>
                  <a:pt x="19369" y="1366"/>
                  <a:pt x="19393" y="1363"/>
                </a:cubicBezTo>
                <a:cubicBezTo>
                  <a:pt x="19416" y="1360"/>
                  <a:pt x="19451" y="1309"/>
                  <a:pt x="19470" y="1249"/>
                </a:cubicBezTo>
                <a:cubicBezTo>
                  <a:pt x="19492" y="1180"/>
                  <a:pt x="19573" y="1142"/>
                  <a:pt x="19695" y="1142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200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1111776" y="6508643"/>
            <a:ext cx="6520479" cy="301572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Freeform 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203" name="TextBox 4"/>
          <p:cNvSpPr txBox="1"/>
          <p:nvPr/>
        </p:nvSpPr>
        <p:spPr>
          <a:xfrm>
            <a:off x="6107269" y="3906630"/>
            <a:ext cx="6073463" cy="1033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8100"/>
              </a:lnSpc>
              <a:defRPr sz="7200">
                <a:solidFill>
                  <a:srgbClr val="FFFFFF"/>
                </a:solidFill>
                <a:latin typeface="Open Sauce Heavy"/>
                <a:ea typeface="Open Sauce Heavy"/>
                <a:cs typeface="Open Sauce Heavy"/>
                <a:sym typeface="Open Sauce Heavy"/>
              </a:defRPr>
            </a:lvl1pPr>
          </a:lstStyle>
          <a:p>
            <a:pPr/>
            <a:r>
              <a:t>Thank You!</a:t>
            </a:r>
          </a:p>
        </p:txBody>
      </p:sp>
      <p:sp>
        <p:nvSpPr>
          <p:cNvPr id="204" name="TextBox 5"/>
          <p:cNvSpPr txBox="1"/>
          <p:nvPr/>
        </p:nvSpPr>
        <p:spPr>
          <a:xfrm>
            <a:off x="6323465" y="5354620"/>
            <a:ext cx="5641070" cy="51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4200"/>
              </a:lnSpc>
              <a:defRPr b="1" sz="3000">
                <a:latin typeface="Open Sans Bold"/>
                <a:ea typeface="Open Sans Bold"/>
                <a:cs typeface="Open Sans Bold"/>
                <a:sym typeface="Open Sans Bold"/>
              </a:defRPr>
            </a:lvl1pPr>
          </a:lstStyle>
          <a:p>
            <a:pPr/>
            <a:r>
              <a:t>The Project X-Ray Team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Freeform 2"/>
          <p:cNvSpPr/>
          <p:nvPr/>
        </p:nvSpPr>
        <p:spPr>
          <a:xfrm>
            <a:off x="-1" y="-1"/>
            <a:ext cx="18288001" cy="10287001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02" name="TextBox 3"/>
          <p:cNvSpPr txBox="1"/>
          <p:nvPr/>
        </p:nvSpPr>
        <p:spPr>
          <a:xfrm>
            <a:off x="840333" y="386450"/>
            <a:ext cx="10079605" cy="20619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ts val="8100"/>
              </a:lnSpc>
              <a:defRPr b="1" sz="7200">
                <a:solidFill>
                  <a:srgbClr val="FFFFFF"/>
                </a:solidFill>
                <a:latin typeface="Open Sauce Heavy"/>
                <a:ea typeface="Open Sauce Heavy"/>
                <a:cs typeface="Open Sauce Heavy"/>
                <a:sym typeface="Open Sauce Heavy"/>
              </a:defRPr>
            </a:pPr>
            <a:r>
              <a:t>The Aviation</a:t>
            </a:r>
          </a:p>
          <a:p>
            <a:pPr>
              <a:lnSpc>
                <a:spcPts val="8100"/>
              </a:lnSpc>
              <a:defRPr b="1" sz="7200">
                <a:solidFill>
                  <a:srgbClr val="FFFFFF"/>
                </a:solidFill>
                <a:latin typeface="Open Sauce Heavy"/>
                <a:ea typeface="Open Sauce Heavy"/>
                <a:cs typeface="Open Sauce Heavy"/>
                <a:sym typeface="Open Sauce Heavy"/>
              </a:defRPr>
            </a:pPr>
            <a:r>
              <a:t>Industry</a:t>
            </a:r>
          </a:p>
        </p:txBody>
      </p:sp>
      <p:sp>
        <p:nvSpPr>
          <p:cNvPr id="103" name="TextBox 4"/>
          <p:cNvSpPr txBox="1"/>
          <p:nvPr/>
        </p:nvSpPr>
        <p:spPr>
          <a:xfrm>
            <a:off x="760078" y="3413272"/>
            <a:ext cx="11975662" cy="47815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ts val="4200"/>
              </a:lnSpc>
              <a:defRPr sz="30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defRPr>
            </a:pPr>
            <a:r>
              <a:t>In 2023, air passenger traffic had </a:t>
            </a:r>
          </a:p>
          <a:p>
            <a:pPr>
              <a:lnSpc>
                <a:spcPts val="4200"/>
              </a:lnSpc>
              <a:defRPr sz="30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defRPr>
            </a:pPr>
            <a:r>
              <a:t>reclaimed its pre-pandemic vigor, </a:t>
            </a:r>
          </a:p>
          <a:p>
            <a:pPr>
              <a:lnSpc>
                <a:spcPts val="4200"/>
              </a:lnSpc>
              <a:defRPr sz="30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defRPr>
            </a:pPr>
            <a:r>
              <a:t>soaring to 94.1% of 2019 levels.</a:t>
            </a:r>
          </a:p>
          <a:p>
            <a:pPr>
              <a:lnSpc>
                <a:spcPts val="4200"/>
              </a:lnSpc>
              <a:defRPr sz="30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defRPr>
            </a:pPr>
          </a:p>
          <a:p>
            <a:pPr>
              <a:lnSpc>
                <a:spcPts val="4200"/>
              </a:lnSpc>
              <a:defRPr sz="30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defRPr>
            </a:pPr>
            <a:r>
              <a:t>The International Air Transport </a:t>
            </a:r>
          </a:p>
          <a:p>
            <a:pPr>
              <a:lnSpc>
                <a:spcPts val="4200"/>
              </a:lnSpc>
              <a:defRPr sz="30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defRPr>
            </a:pPr>
            <a:r>
              <a:t>Association (IATA) anticipates a </a:t>
            </a:r>
          </a:p>
          <a:p>
            <a:pPr>
              <a:lnSpc>
                <a:spcPts val="4200"/>
              </a:lnSpc>
              <a:defRPr sz="30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defRPr>
            </a:pPr>
            <a:r>
              <a:t>banner year in 2024, with the </a:t>
            </a:r>
          </a:p>
          <a:p>
            <a:pPr>
              <a:lnSpc>
                <a:spcPts val="4200"/>
              </a:lnSpc>
              <a:defRPr sz="30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defRPr>
            </a:pPr>
            <a:r>
              <a:t>global airline passenger industry </a:t>
            </a:r>
          </a:p>
          <a:p>
            <a:pPr>
              <a:lnSpc>
                <a:spcPts val="4200"/>
              </a:lnSpc>
              <a:defRPr sz="30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defRPr>
            </a:pPr>
            <a:r>
              <a:t>poised to achieve record growth.  </a:t>
            </a:r>
          </a:p>
        </p:txBody>
      </p:sp>
      <p:sp>
        <p:nvSpPr>
          <p:cNvPr id="104" name="Rectangle"/>
          <p:cNvSpPr/>
          <p:nvPr/>
        </p:nvSpPr>
        <p:spPr>
          <a:xfrm>
            <a:off x="6574049" y="-42125"/>
            <a:ext cx="11723705" cy="10371250"/>
          </a:xfrm>
          <a:prstGeom prst="rect">
            <a:avLst/>
          </a:prstGeom>
          <a:solidFill>
            <a:srgbClr val="FFFFFF">
              <a:alpha val="14604"/>
            </a:srgbClr>
          </a:solidFill>
          <a:ln w="12700">
            <a:miter lim="400000"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105" name="In 2024……"/>
          <p:cNvSpPr txBox="1"/>
          <p:nvPr/>
        </p:nvSpPr>
        <p:spPr>
          <a:xfrm>
            <a:off x="6744943" y="4921090"/>
            <a:ext cx="10627782" cy="44155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lnSpc>
                <a:spcPts val="4200"/>
              </a:lnSpc>
              <a:defRPr b="1" sz="5500">
                <a:solidFill>
                  <a:srgbClr val="8F98FC"/>
                </a:solidFill>
                <a:latin typeface="Open Sans Bold"/>
                <a:ea typeface="Open Sans Bold"/>
                <a:cs typeface="Open Sans Bold"/>
                <a:sym typeface="Open Sans Bold"/>
              </a:defRPr>
            </a:pPr>
            <a:r>
              <a:t>In 2024…</a:t>
            </a:r>
          </a:p>
          <a:p>
            <a:pPr>
              <a:lnSpc>
                <a:spcPts val="4200"/>
              </a:lnSpc>
              <a:defRPr sz="5500">
                <a:solidFill>
                  <a:srgbClr val="8F98FC"/>
                </a:solidFill>
                <a:latin typeface="Open Sans Bold"/>
                <a:ea typeface="Open Sans Bold"/>
                <a:cs typeface="Open Sans Bold"/>
                <a:sym typeface="Open Sans Bold"/>
              </a:defRPr>
            </a:pPr>
            <a:r>
              <a:t> </a:t>
            </a:r>
          </a:p>
          <a:p>
            <a:pPr lvl="3" marL="1443789" indent="-300789">
              <a:lnSpc>
                <a:spcPts val="4200"/>
              </a:lnSpc>
              <a:buSzPct val="100000"/>
              <a:buChar char="•"/>
              <a:defRPr b="1" sz="5600">
                <a:solidFill>
                  <a:srgbClr val="8F98FC"/>
                </a:solidFill>
                <a:latin typeface="Open Sans Bold"/>
                <a:ea typeface="Open Sans Bold"/>
                <a:cs typeface="Open Sans Bold"/>
                <a:sym typeface="Open Sans Bold"/>
              </a:defRPr>
            </a:pPr>
            <a:r>
              <a:t>4.7 billion passengers</a:t>
            </a:r>
          </a:p>
          <a:p>
            <a:pPr>
              <a:lnSpc>
                <a:spcPts val="4200"/>
              </a:lnSpc>
              <a:defRPr b="1" sz="5600">
                <a:solidFill>
                  <a:srgbClr val="8F98FC"/>
                </a:solidFill>
                <a:latin typeface="Open Sans Bold"/>
                <a:ea typeface="Open Sans Bold"/>
                <a:cs typeface="Open Sans Bold"/>
                <a:sym typeface="Open Sans Bold"/>
              </a:defRPr>
            </a:pPr>
          </a:p>
          <a:p>
            <a:pPr lvl="3" marL="1443789" indent="-300789">
              <a:lnSpc>
                <a:spcPts val="4200"/>
              </a:lnSpc>
              <a:buSzPct val="100000"/>
              <a:buChar char="•"/>
              <a:defRPr b="1" sz="5600">
                <a:solidFill>
                  <a:srgbClr val="8F98FC"/>
                </a:solidFill>
                <a:latin typeface="Open Sans Bold"/>
                <a:ea typeface="Open Sans Bold"/>
                <a:cs typeface="Open Sans Bold"/>
                <a:sym typeface="Open Sans Bold"/>
              </a:defRPr>
            </a:pPr>
            <a:r>
              <a:t>$964 billion in revenue </a:t>
            </a:r>
          </a:p>
          <a:p>
            <a:pPr>
              <a:lnSpc>
                <a:spcPts val="4200"/>
              </a:lnSpc>
              <a:defRPr b="1" sz="5600">
                <a:solidFill>
                  <a:srgbClr val="8F98FC"/>
                </a:solidFill>
                <a:latin typeface="Open Sans Bold"/>
                <a:ea typeface="Open Sans Bold"/>
                <a:cs typeface="Open Sans Bold"/>
                <a:sym typeface="Open Sans Bold"/>
              </a:defRPr>
            </a:pPr>
          </a:p>
          <a:p>
            <a:pPr lvl="3" marL="1443789" indent="-300789">
              <a:lnSpc>
                <a:spcPts val="4200"/>
              </a:lnSpc>
              <a:buSzPct val="100000"/>
              <a:buChar char="•"/>
              <a:defRPr b="1" sz="5600">
                <a:solidFill>
                  <a:srgbClr val="8F98FC"/>
                </a:solidFill>
                <a:latin typeface="Open Sans Bold"/>
                <a:ea typeface="Open Sans Bold"/>
                <a:cs typeface="Open Sans Bold"/>
                <a:sym typeface="Open Sans Bold"/>
              </a:defRPr>
            </a:pPr>
            <a:r>
              <a:t>$49.3 billion in           operating profit</a:t>
            </a:r>
          </a:p>
        </p:txBody>
      </p:sp>
      <p:sp>
        <p:nvSpPr>
          <p:cNvPr id="106" name="Rectangle"/>
          <p:cNvSpPr/>
          <p:nvPr/>
        </p:nvSpPr>
        <p:spPr>
          <a:xfrm>
            <a:off x="6796837" y="663925"/>
            <a:ext cx="11278128" cy="3847114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  <p:pic>
        <p:nvPicPr>
          <p:cNvPr id="107" name="Passenger_Load_Factor.png" descr="Passenger_Load_Factor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960042" y="820363"/>
            <a:ext cx="10951719" cy="330563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Freeform 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10" name="Freeform 2"/>
          <p:cNvSpPr/>
          <p:nvPr/>
        </p:nvSpPr>
        <p:spPr>
          <a:xfrm>
            <a:off x="1343618" y="11256947"/>
            <a:ext cx="15600764" cy="10257502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11" name="TextBox 3"/>
          <p:cNvSpPr txBox="1"/>
          <p:nvPr/>
        </p:nvSpPr>
        <p:spPr>
          <a:xfrm>
            <a:off x="7404213" y="425306"/>
            <a:ext cx="10079606" cy="20619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r">
              <a:lnSpc>
                <a:spcPts val="8100"/>
              </a:lnSpc>
              <a:defRPr b="1" sz="7200">
                <a:solidFill>
                  <a:srgbClr val="FFFFFF"/>
                </a:solidFill>
                <a:latin typeface="Open Sauce Heavy"/>
                <a:ea typeface="Open Sauce Heavy"/>
                <a:cs typeface="Open Sauce Heavy"/>
                <a:sym typeface="Open Sauce Heavy"/>
              </a:defRPr>
            </a:lvl1pPr>
          </a:lstStyle>
          <a:p>
            <a:pPr/>
            <a:r>
              <a:t>X-Ray Baggage Screening</a:t>
            </a:r>
          </a:p>
        </p:txBody>
      </p:sp>
      <p:sp>
        <p:nvSpPr>
          <p:cNvPr id="112" name="TextBox 4"/>
          <p:cNvSpPr txBox="1"/>
          <p:nvPr/>
        </p:nvSpPr>
        <p:spPr>
          <a:xfrm>
            <a:off x="10757641" y="2645984"/>
            <a:ext cx="11975662" cy="74485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ts val="4200"/>
              </a:lnSpc>
              <a:defRPr sz="30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defRPr>
            </a:pPr>
            <a:r>
              <a:t>Transportation security administration </a:t>
            </a:r>
          </a:p>
          <a:p>
            <a:pPr>
              <a:lnSpc>
                <a:spcPts val="4200"/>
              </a:lnSpc>
              <a:defRPr sz="30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defRPr>
            </a:pPr>
            <a:r>
              <a:t>(TSA) personnel screen approximately </a:t>
            </a:r>
          </a:p>
          <a:p>
            <a:pPr>
              <a:lnSpc>
                <a:spcPts val="4200"/>
              </a:lnSpc>
              <a:defRPr sz="30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defRPr>
            </a:pPr>
            <a:r>
              <a:t>2 million passengers a day at 440 US </a:t>
            </a:r>
          </a:p>
          <a:p>
            <a:pPr>
              <a:lnSpc>
                <a:spcPts val="4200"/>
              </a:lnSpc>
              <a:defRPr sz="30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defRPr>
            </a:pPr>
            <a:r>
              <a:t>airports for a total of approximately</a:t>
            </a:r>
          </a:p>
          <a:p>
            <a:pPr>
              <a:lnSpc>
                <a:spcPts val="4200"/>
              </a:lnSpc>
              <a:defRPr sz="30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defRPr>
            </a:pPr>
            <a:r>
              <a:t>3.3 million carry-on bag screenings.</a:t>
            </a:r>
          </a:p>
          <a:p>
            <a:pPr>
              <a:lnSpc>
                <a:spcPts val="4200"/>
              </a:lnSpc>
              <a:defRPr sz="30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defRPr>
            </a:pPr>
          </a:p>
          <a:p>
            <a:pPr>
              <a:lnSpc>
                <a:spcPts val="4200"/>
              </a:lnSpc>
              <a:defRPr b="1" sz="30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defRPr>
            </a:pPr>
            <a:r>
              <a:t>False positives, bag checks, and </a:t>
            </a:r>
          </a:p>
          <a:p>
            <a:pPr>
              <a:lnSpc>
                <a:spcPts val="4200"/>
              </a:lnSpc>
              <a:defRPr b="1" sz="30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defRPr>
            </a:pPr>
            <a:r>
              <a:t>manual security measures,</a:t>
            </a:r>
          </a:p>
          <a:p>
            <a:pPr>
              <a:lnSpc>
                <a:spcPts val="4200"/>
              </a:lnSpc>
              <a:defRPr b="1" sz="30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defRPr>
            </a:pPr>
            <a:r>
              <a:t>not only disrupt the flow </a:t>
            </a:r>
          </a:p>
          <a:p>
            <a:pPr>
              <a:lnSpc>
                <a:spcPts val="4200"/>
              </a:lnSpc>
              <a:defRPr b="1" sz="30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defRPr>
            </a:pPr>
            <a:r>
              <a:t>of passengers but also pose </a:t>
            </a:r>
          </a:p>
          <a:p>
            <a:pPr>
              <a:lnSpc>
                <a:spcPts val="4200"/>
              </a:lnSpc>
              <a:defRPr b="1" sz="30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defRPr>
            </a:pPr>
            <a:r>
              <a:t>significant </a:t>
            </a:r>
            <a:r>
              <a:t>costs and privacy </a:t>
            </a:r>
          </a:p>
          <a:p>
            <a:pPr>
              <a:lnSpc>
                <a:spcPts val="4200"/>
              </a:lnSpc>
              <a:defRPr b="1" sz="30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defRPr>
            </a:pPr>
            <a:r>
              <a:t>concerns</a:t>
            </a:r>
            <a:r>
              <a:t>.</a:t>
            </a:r>
          </a:p>
          <a:p>
            <a:pPr>
              <a:lnSpc>
                <a:spcPts val="4200"/>
              </a:lnSpc>
              <a:defRPr sz="30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defRPr>
            </a:pPr>
          </a:p>
        </p:txBody>
      </p:sp>
      <p:sp>
        <p:nvSpPr>
          <p:cNvPr id="113" name="Rectangle"/>
          <p:cNvSpPr/>
          <p:nvPr/>
        </p:nvSpPr>
        <p:spPr>
          <a:xfrm>
            <a:off x="-44342" y="-42125"/>
            <a:ext cx="9614984" cy="10371250"/>
          </a:xfrm>
          <a:prstGeom prst="rect">
            <a:avLst/>
          </a:prstGeom>
          <a:solidFill>
            <a:srgbClr val="FFFFFF">
              <a:alpha val="14604"/>
            </a:srgbClr>
          </a:solidFill>
          <a:ln w="12700">
            <a:miter lim="400000"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  <p:pic>
        <p:nvPicPr>
          <p:cNvPr id="114" name="APEX_SaS Graphic_ 2018_Approved-1 (1).jpg" descr="APEX_SaS Graphic_ 2018_Approved-1 (1)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30532" y="340537"/>
            <a:ext cx="7684741" cy="96059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Freeform 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17" name="TextBox 3"/>
          <p:cNvSpPr txBox="1"/>
          <p:nvPr/>
        </p:nvSpPr>
        <p:spPr>
          <a:xfrm>
            <a:off x="775574" y="386450"/>
            <a:ext cx="10079605" cy="1033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8100"/>
              </a:lnSpc>
              <a:defRPr b="1" sz="7200">
                <a:solidFill>
                  <a:srgbClr val="FFFFFF"/>
                </a:solidFill>
                <a:latin typeface="Open Sauce Heavy"/>
                <a:ea typeface="Open Sauce Heavy"/>
                <a:cs typeface="Open Sauce Heavy"/>
                <a:sym typeface="Open Sauce Heavy"/>
              </a:defRPr>
            </a:lvl1pPr>
          </a:lstStyle>
          <a:p>
            <a:pPr/>
            <a:r>
              <a:t>GOALS</a:t>
            </a:r>
          </a:p>
        </p:txBody>
      </p:sp>
      <p:sp>
        <p:nvSpPr>
          <p:cNvPr id="118" name="TextBox 4"/>
          <p:cNvSpPr txBox="1"/>
          <p:nvPr/>
        </p:nvSpPr>
        <p:spPr>
          <a:xfrm>
            <a:off x="798934" y="2040377"/>
            <a:ext cx="11975662" cy="5848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ts val="4200"/>
              </a:lnSpc>
              <a:defRPr b="1" sz="30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defRPr>
            </a:pPr>
            <a:r>
              <a:t>1:  Improve Accuracy</a:t>
            </a:r>
          </a:p>
          <a:p>
            <a:pPr>
              <a:lnSpc>
                <a:spcPts val="4200"/>
              </a:lnSpc>
              <a:defRPr b="1" sz="30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defRPr>
            </a:pPr>
          </a:p>
          <a:p>
            <a:pPr>
              <a:lnSpc>
                <a:spcPts val="4200"/>
              </a:lnSpc>
              <a:defRPr sz="30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defRPr>
            </a:pPr>
            <a:r>
              <a:t>Improve accuracy of dangerous object </a:t>
            </a:r>
          </a:p>
          <a:p>
            <a:pPr>
              <a:lnSpc>
                <a:spcPts val="4200"/>
              </a:lnSpc>
              <a:defRPr sz="30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defRPr>
            </a:pPr>
            <a:r>
              <a:t>detection in carry-on passenger bags </a:t>
            </a:r>
          </a:p>
          <a:p>
            <a:pPr>
              <a:lnSpc>
                <a:spcPts val="4200"/>
              </a:lnSpc>
              <a:defRPr sz="30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defRPr>
            </a:pPr>
            <a:r>
              <a:t>and for personal objects </a:t>
            </a:r>
          </a:p>
          <a:p>
            <a:pPr>
              <a:lnSpc>
                <a:spcPts val="4200"/>
              </a:lnSpc>
              <a:defRPr b="1" sz="30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defRPr>
            </a:pPr>
          </a:p>
          <a:p>
            <a:pPr>
              <a:lnSpc>
                <a:spcPts val="4200"/>
              </a:lnSpc>
              <a:defRPr b="1" sz="30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defRPr>
            </a:pPr>
            <a:r>
              <a:t>2:   A Screening Interface</a:t>
            </a:r>
          </a:p>
          <a:p>
            <a:pPr>
              <a:lnSpc>
                <a:spcPts val="4200"/>
              </a:lnSpc>
              <a:defRPr b="1" sz="30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defRPr>
            </a:pPr>
          </a:p>
          <a:p>
            <a:pPr>
              <a:lnSpc>
                <a:spcPts val="4200"/>
              </a:lnSpc>
              <a:defRPr sz="30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defRPr>
            </a:pPr>
            <a:r>
              <a:t>Create a webs-based interactive tool </a:t>
            </a:r>
          </a:p>
          <a:p>
            <a:pPr>
              <a:lnSpc>
                <a:spcPts val="4200"/>
              </a:lnSpc>
              <a:defRPr sz="30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defRPr>
            </a:pPr>
            <a:r>
              <a:t>that can be used to assess the likelihood </a:t>
            </a:r>
          </a:p>
          <a:p>
            <a:pPr>
              <a:lnSpc>
                <a:spcPts val="4200"/>
              </a:lnSpc>
              <a:defRPr sz="30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defRPr>
            </a:pPr>
            <a:r>
              <a:t>of a dangerous object’s presence </a:t>
            </a:r>
          </a:p>
        </p:txBody>
      </p:sp>
      <p:pic>
        <p:nvPicPr>
          <p:cNvPr id="119" name="DangerousKid.jpeg" descr="DangerousKid.jpeg"/>
          <p:cNvPicPr>
            <a:picLocks noChangeAspect="1"/>
          </p:cNvPicPr>
          <p:nvPr/>
        </p:nvPicPr>
        <p:blipFill>
          <a:blip r:embed="rId3">
            <a:extLst/>
          </a:blip>
          <a:srcRect l="29743" t="1390" r="18543" b="1"/>
          <a:stretch>
            <a:fillRect/>
          </a:stretch>
        </p:blipFill>
        <p:spPr>
          <a:xfrm>
            <a:off x="10378173" y="122447"/>
            <a:ext cx="7093000" cy="101437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4" h="21599" fill="norm" stroke="1" extrusionOk="0">
                <a:moveTo>
                  <a:pt x="11747" y="0"/>
                </a:moveTo>
                <a:cubicBezTo>
                  <a:pt x="11631" y="-1"/>
                  <a:pt x="11532" y="7"/>
                  <a:pt x="11517" y="24"/>
                </a:cubicBezTo>
                <a:cubicBezTo>
                  <a:pt x="11505" y="38"/>
                  <a:pt x="11423" y="49"/>
                  <a:pt x="11336" y="49"/>
                </a:cubicBezTo>
                <a:cubicBezTo>
                  <a:pt x="11249" y="49"/>
                  <a:pt x="11167" y="60"/>
                  <a:pt x="11155" y="74"/>
                </a:cubicBezTo>
                <a:cubicBezTo>
                  <a:pt x="11142" y="88"/>
                  <a:pt x="11100" y="100"/>
                  <a:pt x="11062" y="100"/>
                </a:cubicBezTo>
                <a:cubicBezTo>
                  <a:pt x="11002" y="100"/>
                  <a:pt x="10760" y="169"/>
                  <a:pt x="10425" y="282"/>
                </a:cubicBezTo>
                <a:cubicBezTo>
                  <a:pt x="10382" y="296"/>
                  <a:pt x="10261" y="358"/>
                  <a:pt x="10154" y="420"/>
                </a:cubicBezTo>
                <a:cubicBezTo>
                  <a:pt x="10048" y="482"/>
                  <a:pt x="9897" y="558"/>
                  <a:pt x="9819" y="589"/>
                </a:cubicBezTo>
                <a:cubicBezTo>
                  <a:pt x="9742" y="619"/>
                  <a:pt x="9650" y="656"/>
                  <a:pt x="9614" y="671"/>
                </a:cubicBezTo>
                <a:cubicBezTo>
                  <a:pt x="9579" y="685"/>
                  <a:pt x="9480" y="746"/>
                  <a:pt x="9395" y="805"/>
                </a:cubicBezTo>
                <a:lnTo>
                  <a:pt x="9242" y="912"/>
                </a:lnTo>
                <a:lnTo>
                  <a:pt x="8968" y="901"/>
                </a:lnTo>
                <a:cubicBezTo>
                  <a:pt x="8708" y="889"/>
                  <a:pt x="7909" y="826"/>
                  <a:pt x="7617" y="792"/>
                </a:cubicBezTo>
                <a:cubicBezTo>
                  <a:pt x="7542" y="784"/>
                  <a:pt x="7472" y="768"/>
                  <a:pt x="7461" y="755"/>
                </a:cubicBezTo>
                <a:cubicBezTo>
                  <a:pt x="7450" y="743"/>
                  <a:pt x="7405" y="732"/>
                  <a:pt x="7362" y="732"/>
                </a:cubicBezTo>
                <a:cubicBezTo>
                  <a:pt x="7263" y="733"/>
                  <a:pt x="6975" y="802"/>
                  <a:pt x="6908" y="841"/>
                </a:cubicBezTo>
                <a:cubicBezTo>
                  <a:pt x="6801" y="903"/>
                  <a:pt x="6685" y="1064"/>
                  <a:pt x="6685" y="1150"/>
                </a:cubicBezTo>
                <a:cubicBezTo>
                  <a:pt x="6685" y="1199"/>
                  <a:pt x="6664" y="1261"/>
                  <a:pt x="6639" y="1288"/>
                </a:cubicBezTo>
                <a:cubicBezTo>
                  <a:pt x="6604" y="1328"/>
                  <a:pt x="6604" y="1349"/>
                  <a:pt x="6639" y="1389"/>
                </a:cubicBezTo>
                <a:cubicBezTo>
                  <a:pt x="6664" y="1417"/>
                  <a:pt x="6685" y="1474"/>
                  <a:pt x="6685" y="1517"/>
                </a:cubicBezTo>
                <a:cubicBezTo>
                  <a:pt x="6685" y="1559"/>
                  <a:pt x="6725" y="1649"/>
                  <a:pt x="6775" y="1717"/>
                </a:cubicBezTo>
                <a:cubicBezTo>
                  <a:pt x="6874" y="1854"/>
                  <a:pt x="7088" y="1957"/>
                  <a:pt x="7445" y="2036"/>
                </a:cubicBezTo>
                <a:cubicBezTo>
                  <a:pt x="7555" y="2061"/>
                  <a:pt x="7676" y="2090"/>
                  <a:pt x="7716" y="2101"/>
                </a:cubicBezTo>
                <a:cubicBezTo>
                  <a:pt x="7756" y="2113"/>
                  <a:pt x="7878" y="2126"/>
                  <a:pt x="7988" y="2129"/>
                </a:cubicBezTo>
                <a:cubicBezTo>
                  <a:pt x="8184" y="2136"/>
                  <a:pt x="8187" y="2136"/>
                  <a:pt x="8180" y="2211"/>
                </a:cubicBezTo>
                <a:cubicBezTo>
                  <a:pt x="8155" y="2466"/>
                  <a:pt x="8099" y="2529"/>
                  <a:pt x="7750" y="2705"/>
                </a:cubicBezTo>
                <a:cubicBezTo>
                  <a:pt x="7277" y="2943"/>
                  <a:pt x="7202" y="3070"/>
                  <a:pt x="7427" y="3254"/>
                </a:cubicBezTo>
                <a:cubicBezTo>
                  <a:pt x="7571" y="3372"/>
                  <a:pt x="7585" y="3436"/>
                  <a:pt x="7481" y="3502"/>
                </a:cubicBezTo>
                <a:cubicBezTo>
                  <a:pt x="7442" y="3527"/>
                  <a:pt x="7409" y="3562"/>
                  <a:pt x="7409" y="3579"/>
                </a:cubicBezTo>
                <a:cubicBezTo>
                  <a:pt x="7409" y="3596"/>
                  <a:pt x="7385" y="3623"/>
                  <a:pt x="7357" y="3639"/>
                </a:cubicBezTo>
                <a:cubicBezTo>
                  <a:pt x="7287" y="3680"/>
                  <a:pt x="7245" y="4039"/>
                  <a:pt x="7271" y="4368"/>
                </a:cubicBezTo>
                <a:cubicBezTo>
                  <a:pt x="7277" y="4444"/>
                  <a:pt x="7259" y="4520"/>
                  <a:pt x="7219" y="4574"/>
                </a:cubicBezTo>
                <a:cubicBezTo>
                  <a:pt x="7185" y="4621"/>
                  <a:pt x="7155" y="4701"/>
                  <a:pt x="7155" y="4750"/>
                </a:cubicBezTo>
                <a:cubicBezTo>
                  <a:pt x="7155" y="4875"/>
                  <a:pt x="7353" y="5097"/>
                  <a:pt x="7497" y="5135"/>
                </a:cubicBezTo>
                <a:cubicBezTo>
                  <a:pt x="7744" y="5201"/>
                  <a:pt x="7847" y="5239"/>
                  <a:pt x="7836" y="5263"/>
                </a:cubicBezTo>
                <a:cubicBezTo>
                  <a:pt x="7829" y="5277"/>
                  <a:pt x="7759" y="5312"/>
                  <a:pt x="7680" y="5341"/>
                </a:cubicBezTo>
                <a:cubicBezTo>
                  <a:pt x="7600" y="5369"/>
                  <a:pt x="7503" y="5405"/>
                  <a:pt x="7463" y="5419"/>
                </a:cubicBezTo>
                <a:cubicBezTo>
                  <a:pt x="7424" y="5434"/>
                  <a:pt x="7346" y="5462"/>
                  <a:pt x="7292" y="5481"/>
                </a:cubicBezTo>
                <a:cubicBezTo>
                  <a:pt x="7156" y="5529"/>
                  <a:pt x="6825" y="5761"/>
                  <a:pt x="6750" y="5860"/>
                </a:cubicBezTo>
                <a:cubicBezTo>
                  <a:pt x="6708" y="5918"/>
                  <a:pt x="6625" y="5962"/>
                  <a:pt x="6479" y="6011"/>
                </a:cubicBezTo>
                <a:cubicBezTo>
                  <a:pt x="6205" y="6101"/>
                  <a:pt x="5851" y="6345"/>
                  <a:pt x="5767" y="6503"/>
                </a:cubicBezTo>
                <a:cubicBezTo>
                  <a:pt x="5732" y="6568"/>
                  <a:pt x="5665" y="6640"/>
                  <a:pt x="5616" y="6662"/>
                </a:cubicBezTo>
                <a:cubicBezTo>
                  <a:pt x="5567" y="6685"/>
                  <a:pt x="5528" y="6719"/>
                  <a:pt x="5528" y="6740"/>
                </a:cubicBezTo>
                <a:cubicBezTo>
                  <a:pt x="5528" y="6761"/>
                  <a:pt x="5487" y="6824"/>
                  <a:pt x="5437" y="6879"/>
                </a:cubicBezTo>
                <a:cubicBezTo>
                  <a:pt x="5387" y="6934"/>
                  <a:pt x="5347" y="6993"/>
                  <a:pt x="5346" y="7010"/>
                </a:cubicBezTo>
                <a:cubicBezTo>
                  <a:pt x="5346" y="7076"/>
                  <a:pt x="5176" y="7182"/>
                  <a:pt x="4930" y="7272"/>
                </a:cubicBezTo>
                <a:cubicBezTo>
                  <a:pt x="4790" y="7322"/>
                  <a:pt x="4653" y="7379"/>
                  <a:pt x="4623" y="7396"/>
                </a:cubicBezTo>
                <a:cubicBezTo>
                  <a:pt x="4593" y="7413"/>
                  <a:pt x="4508" y="7446"/>
                  <a:pt x="4434" y="7469"/>
                </a:cubicBezTo>
                <a:cubicBezTo>
                  <a:pt x="4154" y="7559"/>
                  <a:pt x="3714" y="7824"/>
                  <a:pt x="3622" y="7958"/>
                </a:cubicBezTo>
                <a:cubicBezTo>
                  <a:pt x="3592" y="8002"/>
                  <a:pt x="3436" y="8134"/>
                  <a:pt x="3276" y="8249"/>
                </a:cubicBezTo>
                <a:cubicBezTo>
                  <a:pt x="3115" y="8365"/>
                  <a:pt x="2932" y="8516"/>
                  <a:pt x="2867" y="8586"/>
                </a:cubicBezTo>
                <a:cubicBezTo>
                  <a:pt x="2803" y="8655"/>
                  <a:pt x="2716" y="8734"/>
                  <a:pt x="2674" y="8761"/>
                </a:cubicBezTo>
                <a:cubicBezTo>
                  <a:pt x="2632" y="8787"/>
                  <a:pt x="2596" y="8819"/>
                  <a:pt x="2596" y="8832"/>
                </a:cubicBezTo>
                <a:cubicBezTo>
                  <a:pt x="2596" y="8844"/>
                  <a:pt x="2556" y="8892"/>
                  <a:pt x="2506" y="8937"/>
                </a:cubicBezTo>
                <a:cubicBezTo>
                  <a:pt x="2456" y="8983"/>
                  <a:pt x="2415" y="9036"/>
                  <a:pt x="2415" y="9056"/>
                </a:cubicBezTo>
                <a:cubicBezTo>
                  <a:pt x="2415" y="9075"/>
                  <a:pt x="2382" y="9129"/>
                  <a:pt x="2343" y="9175"/>
                </a:cubicBezTo>
                <a:cubicBezTo>
                  <a:pt x="2303" y="9220"/>
                  <a:pt x="2270" y="9280"/>
                  <a:pt x="2270" y="9307"/>
                </a:cubicBezTo>
                <a:cubicBezTo>
                  <a:pt x="2270" y="9335"/>
                  <a:pt x="2229" y="9404"/>
                  <a:pt x="2180" y="9459"/>
                </a:cubicBezTo>
                <a:cubicBezTo>
                  <a:pt x="2130" y="9514"/>
                  <a:pt x="2089" y="9575"/>
                  <a:pt x="2089" y="9595"/>
                </a:cubicBezTo>
                <a:cubicBezTo>
                  <a:pt x="2089" y="9615"/>
                  <a:pt x="2059" y="9675"/>
                  <a:pt x="2020" y="9728"/>
                </a:cubicBezTo>
                <a:cubicBezTo>
                  <a:pt x="1982" y="9782"/>
                  <a:pt x="1892" y="9916"/>
                  <a:pt x="1820" y="10027"/>
                </a:cubicBezTo>
                <a:cubicBezTo>
                  <a:pt x="1748" y="10139"/>
                  <a:pt x="1673" y="10250"/>
                  <a:pt x="1654" y="10274"/>
                </a:cubicBezTo>
                <a:cubicBezTo>
                  <a:pt x="1635" y="10298"/>
                  <a:pt x="1619" y="10339"/>
                  <a:pt x="1619" y="10365"/>
                </a:cubicBezTo>
                <a:cubicBezTo>
                  <a:pt x="1619" y="10392"/>
                  <a:pt x="1596" y="10428"/>
                  <a:pt x="1566" y="10445"/>
                </a:cubicBezTo>
                <a:cubicBezTo>
                  <a:pt x="1536" y="10462"/>
                  <a:pt x="1510" y="10512"/>
                  <a:pt x="1510" y="10556"/>
                </a:cubicBezTo>
                <a:cubicBezTo>
                  <a:pt x="1510" y="10599"/>
                  <a:pt x="1480" y="10703"/>
                  <a:pt x="1441" y="10786"/>
                </a:cubicBezTo>
                <a:cubicBezTo>
                  <a:pt x="1403" y="10870"/>
                  <a:pt x="1353" y="10990"/>
                  <a:pt x="1329" y="11052"/>
                </a:cubicBezTo>
                <a:cubicBezTo>
                  <a:pt x="1305" y="11115"/>
                  <a:pt x="1269" y="11194"/>
                  <a:pt x="1249" y="11229"/>
                </a:cubicBezTo>
                <a:cubicBezTo>
                  <a:pt x="1194" y="11326"/>
                  <a:pt x="1109" y="11465"/>
                  <a:pt x="1073" y="11514"/>
                </a:cubicBezTo>
                <a:cubicBezTo>
                  <a:pt x="1055" y="11538"/>
                  <a:pt x="1040" y="11579"/>
                  <a:pt x="1040" y="11606"/>
                </a:cubicBezTo>
                <a:cubicBezTo>
                  <a:pt x="1040" y="11633"/>
                  <a:pt x="1024" y="11663"/>
                  <a:pt x="1004" y="11672"/>
                </a:cubicBezTo>
                <a:cubicBezTo>
                  <a:pt x="984" y="11681"/>
                  <a:pt x="968" y="11720"/>
                  <a:pt x="968" y="11760"/>
                </a:cubicBezTo>
                <a:cubicBezTo>
                  <a:pt x="968" y="11800"/>
                  <a:pt x="951" y="11840"/>
                  <a:pt x="931" y="11849"/>
                </a:cubicBezTo>
                <a:cubicBezTo>
                  <a:pt x="912" y="11857"/>
                  <a:pt x="896" y="11887"/>
                  <a:pt x="896" y="11914"/>
                </a:cubicBezTo>
                <a:cubicBezTo>
                  <a:pt x="896" y="11941"/>
                  <a:pt x="856" y="12022"/>
                  <a:pt x="806" y="12094"/>
                </a:cubicBezTo>
                <a:cubicBezTo>
                  <a:pt x="756" y="12166"/>
                  <a:pt x="715" y="12245"/>
                  <a:pt x="715" y="12269"/>
                </a:cubicBezTo>
                <a:cubicBezTo>
                  <a:pt x="715" y="12294"/>
                  <a:pt x="698" y="12321"/>
                  <a:pt x="678" y="12329"/>
                </a:cubicBezTo>
                <a:cubicBezTo>
                  <a:pt x="658" y="12338"/>
                  <a:pt x="643" y="12371"/>
                  <a:pt x="643" y="12402"/>
                </a:cubicBezTo>
                <a:cubicBezTo>
                  <a:pt x="643" y="12433"/>
                  <a:pt x="618" y="12481"/>
                  <a:pt x="588" y="12508"/>
                </a:cubicBezTo>
                <a:cubicBezTo>
                  <a:pt x="559" y="12535"/>
                  <a:pt x="536" y="12576"/>
                  <a:pt x="535" y="12598"/>
                </a:cubicBezTo>
                <a:cubicBezTo>
                  <a:pt x="534" y="12638"/>
                  <a:pt x="415" y="12869"/>
                  <a:pt x="350" y="12955"/>
                </a:cubicBezTo>
                <a:cubicBezTo>
                  <a:pt x="332" y="12979"/>
                  <a:pt x="316" y="13032"/>
                  <a:pt x="316" y="13073"/>
                </a:cubicBezTo>
                <a:cubicBezTo>
                  <a:pt x="316" y="13114"/>
                  <a:pt x="289" y="13185"/>
                  <a:pt x="256" y="13231"/>
                </a:cubicBezTo>
                <a:cubicBezTo>
                  <a:pt x="142" y="13390"/>
                  <a:pt x="136" y="13404"/>
                  <a:pt x="136" y="13475"/>
                </a:cubicBezTo>
                <a:cubicBezTo>
                  <a:pt x="136" y="13514"/>
                  <a:pt x="121" y="13557"/>
                  <a:pt x="103" y="13570"/>
                </a:cubicBezTo>
                <a:cubicBezTo>
                  <a:pt x="50" y="13609"/>
                  <a:pt x="22" y="13839"/>
                  <a:pt x="5" y="14376"/>
                </a:cubicBezTo>
                <a:cubicBezTo>
                  <a:pt x="-6" y="14707"/>
                  <a:pt x="1" y="14889"/>
                  <a:pt x="25" y="14906"/>
                </a:cubicBezTo>
                <a:cubicBezTo>
                  <a:pt x="46" y="14920"/>
                  <a:pt x="64" y="14998"/>
                  <a:pt x="64" y="15078"/>
                </a:cubicBezTo>
                <a:cubicBezTo>
                  <a:pt x="64" y="15157"/>
                  <a:pt x="79" y="15230"/>
                  <a:pt x="99" y="15238"/>
                </a:cubicBezTo>
                <a:cubicBezTo>
                  <a:pt x="119" y="15247"/>
                  <a:pt x="136" y="15327"/>
                  <a:pt x="136" y="15416"/>
                </a:cubicBezTo>
                <a:cubicBezTo>
                  <a:pt x="136" y="15504"/>
                  <a:pt x="153" y="15584"/>
                  <a:pt x="173" y="15592"/>
                </a:cubicBezTo>
                <a:cubicBezTo>
                  <a:pt x="193" y="15601"/>
                  <a:pt x="208" y="15642"/>
                  <a:pt x="208" y="15684"/>
                </a:cubicBezTo>
                <a:cubicBezTo>
                  <a:pt x="208" y="15822"/>
                  <a:pt x="420" y="16082"/>
                  <a:pt x="698" y="16288"/>
                </a:cubicBezTo>
                <a:cubicBezTo>
                  <a:pt x="783" y="16350"/>
                  <a:pt x="882" y="16441"/>
                  <a:pt x="919" y="16490"/>
                </a:cubicBezTo>
                <a:cubicBezTo>
                  <a:pt x="956" y="16538"/>
                  <a:pt x="1056" y="16644"/>
                  <a:pt x="1141" y="16723"/>
                </a:cubicBezTo>
                <a:cubicBezTo>
                  <a:pt x="1225" y="16802"/>
                  <a:pt x="1294" y="16877"/>
                  <a:pt x="1294" y="16889"/>
                </a:cubicBezTo>
                <a:cubicBezTo>
                  <a:pt x="1294" y="16902"/>
                  <a:pt x="1325" y="16932"/>
                  <a:pt x="1362" y="16955"/>
                </a:cubicBezTo>
                <a:cubicBezTo>
                  <a:pt x="1399" y="16979"/>
                  <a:pt x="1467" y="17051"/>
                  <a:pt x="1515" y="17116"/>
                </a:cubicBezTo>
                <a:cubicBezTo>
                  <a:pt x="1626" y="17267"/>
                  <a:pt x="1977" y="17506"/>
                  <a:pt x="2213" y="17592"/>
                </a:cubicBezTo>
                <a:cubicBezTo>
                  <a:pt x="2315" y="17628"/>
                  <a:pt x="2528" y="17708"/>
                  <a:pt x="2687" y="17769"/>
                </a:cubicBezTo>
                <a:cubicBezTo>
                  <a:pt x="2846" y="17830"/>
                  <a:pt x="3033" y="17898"/>
                  <a:pt x="3103" y="17921"/>
                </a:cubicBezTo>
                <a:cubicBezTo>
                  <a:pt x="3172" y="17944"/>
                  <a:pt x="3392" y="18019"/>
                  <a:pt x="3591" y="18085"/>
                </a:cubicBezTo>
                <a:cubicBezTo>
                  <a:pt x="3790" y="18152"/>
                  <a:pt x="4019" y="18220"/>
                  <a:pt x="4098" y="18238"/>
                </a:cubicBezTo>
                <a:cubicBezTo>
                  <a:pt x="4178" y="18256"/>
                  <a:pt x="4272" y="18288"/>
                  <a:pt x="4307" y="18308"/>
                </a:cubicBezTo>
                <a:cubicBezTo>
                  <a:pt x="4385" y="18353"/>
                  <a:pt x="4613" y="18412"/>
                  <a:pt x="4715" y="18412"/>
                </a:cubicBezTo>
                <a:cubicBezTo>
                  <a:pt x="4755" y="18412"/>
                  <a:pt x="4848" y="18389"/>
                  <a:pt x="4924" y="18361"/>
                </a:cubicBezTo>
                <a:cubicBezTo>
                  <a:pt x="5059" y="18310"/>
                  <a:pt x="5130" y="18313"/>
                  <a:pt x="5130" y="18367"/>
                </a:cubicBezTo>
                <a:cubicBezTo>
                  <a:pt x="5130" y="18410"/>
                  <a:pt x="5016" y="18488"/>
                  <a:pt x="4954" y="18488"/>
                </a:cubicBezTo>
                <a:cubicBezTo>
                  <a:pt x="4887" y="18488"/>
                  <a:pt x="4731" y="18586"/>
                  <a:pt x="4731" y="18629"/>
                </a:cubicBezTo>
                <a:cubicBezTo>
                  <a:pt x="4731" y="18645"/>
                  <a:pt x="4707" y="18673"/>
                  <a:pt x="4677" y="18690"/>
                </a:cubicBezTo>
                <a:cubicBezTo>
                  <a:pt x="4607" y="18731"/>
                  <a:pt x="4606" y="18918"/>
                  <a:pt x="4676" y="18983"/>
                </a:cubicBezTo>
                <a:cubicBezTo>
                  <a:pt x="4705" y="19010"/>
                  <a:pt x="4730" y="19060"/>
                  <a:pt x="4730" y="19093"/>
                </a:cubicBezTo>
                <a:cubicBezTo>
                  <a:pt x="4732" y="19160"/>
                  <a:pt x="4824" y="19247"/>
                  <a:pt x="4895" y="19247"/>
                </a:cubicBezTo>
                <a:cubicBezTo>
                  <a:pt x="4972" y="19247"/>
                  <a:pt x="5038" y="19321"/>
                  <a:pt x="4990" y="19354"/>
                </a:cubicBezTo>
                <a:cubicBezTo>
                  <a:pt x="4966" y="19372"/>
                  <a:pt x="4949" y="19466"/>
                  <a:pt x="4949" y="19580"/>
                </a:cubicBezTo>
                <a:cubicBezTo>
                  <a:pt x="4949" y="19688"/>
                  <a:pt x="4935" y="19781"/>
                  <a:pt x="4918" y="19789"/>
                </a:cubicBezTo>
                <a:cubicBezTo>
                  <a:pt x="4803" y="19838"/>
                  <a:pt x="4803" y="21261"/>
                  <a:pt x="4918" y="21311"/>
                </a:cubicBezTo>
                <a:cubicBezTo>
                  <a:pt x="4935" y="21318"/>
                  <a:pt x="4949" y="21386"/>
                  <a:pt x="4949" y="21462"/>
                </a:cubicBezTo>
                <a:lnTo>
                  <a:pt x="4949" y="21599"/>
                </a:lnTo>
                <a:lnTo>
                  <a:pt x="11452" y="21599"/>
                </a:lnTo>
                <a:lnTo>
                  <a:pt x="17957" y="21598"/>
                </a:lnTo>
                <a:lnTo>
                  <a:pt x="18020" y="21509"/>
                </a:lnTo>
                <a:cubicBezTo>
                  <a:pt x="18069" y="21439"/>
                  <a:pt x="18083" y="21356"/>
                  <a:pt x="18083" y="21130"/>
                </a:cubicBezTo>
                <a:cubicBezTo>
                  <a:pt x="18083" y="20905"/>
                  <a:pt x="18097" y="20825"/>
                  <a:pt x="18142" y="20777"/>
                </a:cubicBezTo>
                <a:cubicBezTo>
                  <a:pt x="18174" y="20742"/>
                  <a:pt x="18221" y="20714"/>
                  <a:pt x="18246" y="20714"/>
                </a:cubicBezTo>
                <a:cubicBezTo>
                  <a:pt x="18270" y="20714"/>
                  <a:pt x="18319" y="20691"/>
                  <a:pt x="18355" y="20664"/>
                </a:cubicBezTo>
                <a:cubicBezTo>
                  <a:pt x="18391" y="20636"/>
                  <a:pt x="18441" y="20613"/>
                  <a:pt x="18466" y="20613"/>
                </a:cubicBezTo>
                <a:cubicBezTo>
                  <a:pt x="18491" y="20613"/>
                  <a:pt x="18561" y="20572"/>
                  <a:pt x="18623" y="20523"/>
                </a:cubicBezTo>
                <a:cubicBezTo>
                  <a:pt x="18711" y="20453"/>
                  <a:pt x="18735" y="20411"/>
                  <a:pt x="18735" y="20325"/>
                </a:cubicBezTo>
                <a:cubicBezTo>
                  <a:pt x="18735" y="20232"/>
                  <a:pt x="18713" y="20200"/>
                  <a:pt x="18576" y="20099"/>
                </a:cubicBezTo>
                <a:cubicBezTo>
                  <a:pt x="18469" y="20020"/>
                  <a:pt x="18409" y="19950"/>
                  <a:pt x="18393" y="19886"/>
                </a:cubicBezTo>
                <a:cubicBezTo>
                  <a:pt x="18381" y="19834"/>
                  <a:pt x="18362" y="19755"/>
                  <a:pt x="18351" y="19711"/>
                </a:cubicBezTo>
                <a:cubicBezTo>
                  <a:pt x="18340" y="19667"/>
                  <a:pt x="18250" y="19564"/>
                  <a:pt x="18153" y="19483"/>
                </a:cubicBezTo>
                <a:cubicBezTo>
                  <a:pt x="17836" y="19219"/>
                  <a:pt x="17577" y="18972"/>
                  <a:pt x="17577" y="18934"/>
                </a:cubicBezTo>
                <a:cubicBezTo>
                  <a:pt x="17577" y="18913"/>
                  <a:pt x="17561" y="18889"/>
                  <a:pt x="17541" y="18880"/>
                </a:cubicBezTo>
                <a:cubicBezTo>
                  <a:pt x="17476" y="18852"/>
                  <a:pt x="17503" y="18737"/>
                  <a:pt x="17595" y="18661"/>
                </a:cubicBezTo>
                <a:cubicBezTo>
                  <a:pt x="17698" y="18575"/>
                  <a:pt x="17711" y="18509"/>
                  <a:pt x="17632" y="18463"/>
                </a:cubicBezTo>
                <a:cubicBezTo>
                  <a:pt x="17558" y="18420"/>
                  <a:pt x="17563" y="18302"/>
                  <a:pt x="17641" y="18257"/>
                </a:cubicBezTo>
                <a:cubicBezTo>
                  <a:pt x="17675" y="18236"/>
                  <a:pt x="17840" y="18176"/>
                  <a:pt x="18007" y="18124"/>
                </a:cubicBezTo>
                <a:cubicBezTo>
                  <a:pt x="18388" y="18005"/>
                  <a:pt x="18784" y="17794"/>
                  <a:pt x="19153" y="17516"/>
                </a:cubicBezTo>
                <a:cubicBezTo>
                  <a:pt x="19311" y="17396"/>
                  <a:pt x="19502" y="17271"/>
                  <a:pt x="19576" y="17236"/>
                </a:cubicBezTo>
                <a:cubicBezTo>
                  <a:pt x="19651" y="17201"/>
                  <a:pt x="19713" y="17158"/>
                  <a:pt x="19713" y="17140"/>
                </a:cubicBezTo>
                <a:cubicBezTo>
                  <a:pt x="19713" y="17123"/>
                  <a:pt x="19785" y="17051"/>
                  <a:pt x="19875" y="16979"/>
                </a:cubicBezTo>
                <a:cubicBezTo>
                  <a:pt x="19964" y="16907"/>
                  <a:pt x="20038" y="16838"/>
                  <a:pt x="20038" y="16825"/>
                </a:cubicBezTo>
                <a:cubicBezTo>
                  <a:pt x="20038" y="16813"/>
                  <a:pt x="20091" y="16758"/>
                  <a:pt x="20157" y="16703"/>
                </a:cubicBezTo>
                <a:cubicBezTo>
                  <a:pt x="20224" y="16649"/>
                  <a:pt x="20344" y="16536"/>
                  <a:pt x="20426" y="16452"/>
                </a:cubicBezTo>
                <a:cubicBezTo>
                  <a:pt x="20507" y="16369"/>
                  <a:pt x="20624" y="16263"/>
                  <a:pt x="20685" y="16217"/>
                </a:cubicBezTo>
                <a:cubicBezTo>
                  <a:pt x="20747" y="16171"/>
                  <a:pt x="20798" y="16126"/>
                  <a:pt x="20798" y="16119"/>
                </a:cubicBezTo>
                <a:cubicBezTo>
                  <a:pt x="20798" y="16111"/>
                  <a:pt x="20886" y="16016"/>
                  <a:pt x="20996" y="15907"/>
                </a:cubicBezTo>
                <a:cubicBezTo>
                  <a:pt x="21105" y="15797"/>
                  <a:pt x="21195" y="15692"/>
                  <a:pt x="21195" y="15672"/>
                </a:cubicBezTo>
                <a:cubicBezTo>
                  <a:pt x="21195" y="15652"/>
                  <a:pt x="21230" y="15585"/>
                  <a:pt x="21273" y="15525"/>
                </a:cubicBezTo>
                <a:cubicBezTo>
                  <a:pt x="21315" y="15464"/>
                  <a:pt x="21363" y="15393"/>
                  <a:pt x="21378" y="15365"/>
                </a:cubicBezTo>
                <a:cubicBezTo>
                  <a:pt x="21392" y="15337"/>
                  <a:pt x="21422" y="15282"/>
                  <a:pt x="21444" y="15243"/>
                </a:cubicBezTo>
                <a:cubicBezTo>
                  <a:pt x="21467" y="15204"/>
                  <a:pt x="21485" y="15128"/>
                  <a:pt x="21485" y="15075"/>
                </a:cubicBezTo>
                <a:cubicBezTo>
                  <a:pt x="21485" y="15020"/>
                  <a:pt x="21509" y="14965"/>
                  <a:pt x="21540" y="14947"/>
                </a:cubicBezTo>
                <a:cubicBezTo>
                  <a:pt x="21585" y="14921"/>
                  <a:pt x="21594" y="14821"/>
                  <a:pt x="21594" y="14340"/>
                </a:cubicBezTo>
                <a:cubicBezTo>
                  <a:pt x="21594" y="13859"/>
                  <a:pt x="21585" y="13759"/>
                  <a:pt x="21540" y="13733"/>
                </a:cubicBezTo>
                <a:cubicBezTo>
                  <a:pt x="21505" y="13713"/>
                  <a:pt x="21485" y="13657"/>
                  <a:pt x="21485" y="13579"/>
                </a:cubicBezTo>
                <a:cubicBezTo>
                  <a:pt x="21485" y="13512"/>
                  <a:pt x="21469" y="13451"/>
                  <a:pt x="21449" y="13442"/>
                </a:cubicBezTo>
                <a:cubicBezTo>
                  <a:pt x="21429" y="13434"/>
                  <a:pt x="21413" y="13359"/>
                  <a:pt x="21413" y="13278"/>
                </a:cubicBezTo>
                <a:cubicBezTo>
                  <a:pt x="21413" y="13196"/>
                  <a:pt x="21398" y="13123"/>
                  <a:pt x="21380" y="13115"/>
                </a:cubicBezTo>
                <a:cubicBezTo>
                  <a:pt x="21362" y="13108"/>
                  <a:pt x="21339" y="13059"/>
                  <a:pt x="21328" y="13006"/>
                </a:cubicBezTo>
                <a:cubicBezTo>
                  <a:pt x="21286" y="12804"/>
                  <a:pt x="21253" y="12731"/>
                  <a:pt x="21136" y="12574"/>
                </a:cubicBezTo>
                <a:cubicBezTo>
                  <a:pt x="21069" y="12484"/>
                  <a:pt x="21015" y="12395"/>
                  <a:pt x="21015" y="12376"/>
                </a:cubicBezTo>
                <a:cubicBezTo>
                  <a:pt x="21015" y="12357"/>
                  <a:pt x="20974" y="12284"/>
                  <a:pt x="20925" y="12216"/>
                </a:cubicBezTo>
                <a:cubicBezTo>
                  <a:pt x="20875" y="12148"/>
                  <a:pt x="20825" y="12047"/>
                  <a:pt x="20812" y="11991"/>
                </a:cubicBezTo>
                <a:cubicBezTo>
                  <a:pt x="20799" y="11935"/>
                  <a:pt x="20767" y="11884"/>
                  <a:pt x="20740" y="11876"/>
                </a:cubicBezTo>
                <a:cubicBezTo>
                  <a:pt x="20712" y="11869"/>
                  <a:pt x="20689" y="11846"/>
                  <a:pt x="20689" y="11824"/>
                </a:cubicBezTo>
                <a:cubicBezTo>
                  <a:pt x="20689" y="11803"/>
                  <a:pt x="20676" y="11765"/>
                  <a:pt x="20659" y="11741"/>
                </a:cubicBezTo>
                <a:cubicBezTo>
                  <a:pt x="20604" y="11664"/>
                  <a:pt x="20419" y="11358"/>
                  <a:pt x="20318" y="11178"/>
                </a:cubicBezTo>
                <a:cubicBezTo>
                  <a:pt x="20299" y="11144"/>
                  <a:pt x="20268" y="11095"/>
                  <a:pt x="20250" y="11071"/>
                </a:cubicBezTo>
                <a:cubicBezTo>
                  <a:pt x="20233" y="11047"/>
                  <a:pt x="20219" y="11000"/>
                  <a:pt x="20219" y="10965"/>
                </a:cubicBezTo>
                <a:cubicBezTo>
                  <a:pt x="20219" y="10931"/>
                  <a:pt x="20203" y="10896"/>
                  <a:pt x="20184" y="10888"/>
                </a:cubicBezTo>
                <a:cubicBezTo>
                  <a:pt x="20165" y="10879"/>
                  <a:pt x="20125" y="10836"/>
                  <a:pt x="20097" y="10791"/>
                </a:cubicBezTo>
                <a:cubicBezTo>
                  <a:pt x="20069" y="10747"/>
                  <a:pt x="20004" y="10648"/>
                  <a:pt x="19954" y="10572"/>
                </a:cubicBezTo>
                <a:cubicBezTo>
                  <a:pt x="19904" y="10495"/>
                  <a:pt x="19852" y="10390"/>
                  <a:pt x="19838" y="10338"/>
                </a:cubicBezTo>
                <a:cubicBezTo>
                  <a:pt x="19825" y="10287"/>
                  <a:pt x="19790" y="10231"/>
                  <a:pt x="19762" y="10215"/>
                </a:cubicBezTo>
                <a:cubicBezTo>
                  <a:pt x="19735" y="10199"/>
                  <a:pt x="19713" y="10170"/>
                  <a:pt x="19713" y="10151"/>
                </a:cubicBezTo>
                <a:cubicBezTo>
                  <a:pt x="19713" y="10131"/>
                  <a:pt x="19697" y="10095"/>
                  <a:pt x="19679" y="10071"/>
                </a:cubicBezTo>
                <a:cubicBezTo>
                  <a:pt x="19660" y="10047"/>
                  <a:pt x="19635" y="10011"/>
                  <a:pt x="19623" y="9990"/>
                </a:cubicBezTo>
                <a:cubicBezTo>
                  <a:pt x="19612" y="9969"/>
                  <a:pt x="19589" y="9934"/>
                  <a:pt x="19571" y="9913"/>
                </a:cubicBezTo>
                <a:cubicBezTo>
                  <a:pt x="19536" y="9872"/>
                  <a:pt x="19398" y="9661"/>
                  <a:pt x="19341" y="9559"/>
                </a:cubicBezTo>
                <a:cubicBezTo>
                  <a:pt x="19321" y="9524"/>
                  <a:pt x="19291" y="9477"/>
                  <a:pt x="19273" y="9453"/>
                </a:cubicBezTo>
                <a:cubicBezTo>
                  <a:pt x="19255" y="9429"/>
                  <a:pt x="19242" y="9393"/>
                  <a:pt x="19242" y="9373"/>
                </a:cubicBezTo>
                <a:cubicBezTo>
                  <a:pt x="19242" y="9354"/>
                  <a:pt x="19217" y="9324"/>
                  <a:pt x="19187" y="9307"/>
                </a:cubicBezTo>
                <a:cubicBezTo>
                  <a:pt x="19157" y="9289"/>
                  <a:pt x="19134" y="9248"/>
                  <a:pt x="19134" y="9214"/>
                </a:cubicBezTo>
                <a:cubicBezTo>
                  <a:pt x="19134" y="9180"/>
                  <a:pt x="19094" y="9115"/>
                  <a:pt x="19047" y="9071"/>
                </a:cubicBezTo>
                <a:cubicBezTo>
                  <a:pt x="19000" y="9026"/>
                  <a:pt x="18928" y="8928"/>
                  <a:pt x="18887" y="8851"/>
                </a:cubicBezTo>
                <a:cubicBezTo>
                  <a:pt x="18789" y="8665"/>
                  <a:pt x="18675" y="8517"/>
                  <a:pt x="18490" y="8328"/>
                </a:cubicBezTo>
                <a:cubicBezTo>
                  <a:pt x="18406" y="8242"/>
                  <a:pt x="18337" y="8164"/>
                  <a:pt x="18337" y="8154"/>
                </a:cubicBezTo>
                <a:cubicBezTo>
                  <a:pt x="18337" y="8120"/>
                  <a:pt x="17848" y="7800"/>
                  <a:pt x="17708" y="7743"/>
                </a:cubicBezTo>
                <a:cubicBezTo>
                  <a:pt x="17631" y="7712"/>
                  <a:pt x="17475" y="7630"/>
                  <a:pt x="17361" y="7561"/>
                </a:cubicBezTo>
                <a:cubicBezTo>
                  <a:pt x="17248" y="7492"/>
                  <a:pt x="17139" y="7436"/>
                  <a:pt x="17119" y="7436"/>
                </a:cubicBezTo>
                <a:cubicBezTo>
                  <a:pt x="17098" y="7436"/>
                  <a:pt x="17009" y="7392"/>
                  <a:pt x="16922" y="7339"/>
                </a:cubicBezTo>
                <a:cubicBezTo>
                  <a:pt x="16834" y="7287"/>
                  <a:pt x="16714" y="7227"/>
                  <a:pt x="16655" y="7207"/>
                </a:cubicBezTo>
                <a:cubicBezTo>
                  <a:pt x="16595" y="7187"/>
                  <a:pt x="16519" y="7157"/>
                  <a:pt x="16488" y="7139"/>
                </a:cubicBezTo>
                <a:cubicBezTo>
                  <a:pt x="16456" y="7121"/>
                  <a:pt x="16359" y="7100"/>
                  <a:pt x="16272" y="7092"/>
                </a:cubicBezTo>
                <a:cubicBezTo>
                  <a:pt x="16153" y="7081"/>
                  <a:pt x="16082" y="7054"/>
                  <a:pt x="15999" y="6992"/>
                </a:cubicBezTo>
                <a:cubicBezTo>
                  <a:pt x="15912" y="6928"/>
                  <a:pt x="15843" y="6903"/>
                  <a:pt x="15709" y="6890"/>
                </a:cubicBezTo>
                <a:cubicBezTo>
                  <a:pt x="15612" y="6880"/>
                  <a:pt x="15491" y="6858"/>
                  <a:pt x="15442" y="6840"/>
                </a:cubicBezTo>
                <a:cubicBezTo>
                  <a:pt x="15392" y="6822"/>
                  <a:pt x="15292" y="6789"/>
                  <a:pt x="15219" y="6767"/>
                </a:cubicBezTo>
                <a:cubicBezTo>
                  <a:pt x="15059" y="6718"/>
                  <a:pt x="15041" y="6689"/>
                  <a:pt x="15104" y="6582"/>
                </a:cubicBezTo>
                <a:cubicBezTo>
                  <a:pt x="15174" y="6465"/>
                  <a:pt x="15165" y="6395"/>
                  <a:pt x="15056" y="6203"/>
                </a:cubicBezTo>
                <a:cubicBezTo>
                  <a:pt x="14955" y="6023"/>
                  <a:pt x="14848" y="5898"/>
                  <a:pt x="14755" y="5850"/>
                </a:cubicBezTo>
                <a:cubicBezTo>
                  <a:pt x="14539" y="5739"/>
                  <a:pt x="14521" y="5721"/>
                  <a:pt x="14570" y="5679"/>
                </a:cubicBezTo>
                <a:cubicBezTo>
                  <a:pt x="14597" y="5657"/>
                  <a:pt x="14657" y="5639"/>
                  <a:pt x="14703" y="5639"/>
                </a:cubicBezTo>
                <a:cubicBezTo>
                  <a:pt x="14757" y="5639"/>
                  <a:pt x="14856" y="5590"/>
                  <a:pt x="14979" y="5505"/>
                </a:cubicBezTo>
                <a:cubicBezTo>
                  <a:pt x="15084" y="5431"/>
                  <a:pt x="15197" y="5359"/>
                  <a:pt x="15229" y="5347"/>
                </a:cubicBezTo>
                <a:cubicBezTo>
                  <a:pt x="15261" y="5334"/>
                  <a:pt x="15379" y="5230"/>
                  <a:pt x="15491" y="5116"/>
                </a:cubicBezTo>
                <a:cubicBezTo>
                  <a:pt x="15690" y="4914"/>
                  <a:pt x="15751" y="4781"/>
                  <a:pt x="15660" y="4741"/>
                </a:cubicBezTo>
                <a:cubicBezTo>
                  <a:pt x="15596" y="4714"/>
                  <a:pt x="15620" y="4652"/>
                  <a:pt x="15705" y="4629"/>
                </a:cubicBezTo>
                <a:cubicBezTo>
                  <a:pt x="15846" y="4591"/>
                  <a:pt x="16020" y="4460"/>
                  <a:pt x="16020" y="4391"/>
                </a:cubicBezTo>
                <a:cubicBezTo>
                  <a:pt x="16020" y="4322"/>
                  <a:pt x="16018" y="4322"/>
                  <a:pt x="15695" y="4272"/>
                </a:cubicBezTo>
                <a:cubicBezTo>
                  <a:pt x="15408" y="4228"/>
                  <a:pt x="15399" y="4225"/>
                  <a:pt x="15423" y="4197"/>
                </a:cubicBezTo>
                <a:cubicBezTo>
                  <a:pt x="15436" y="4183"/>
                  <a:pt x="15506" y="4173"/>
                  <a:pt x="15579" y="4173"/>
                </a:cubicBezTo>
                <a:cubicBezTo>
                  <a:pt x="15733" y="4173"/>
                  <a:pt x="16153" y="4056"/>
                  <a:pt x="16181" y="4005"/>
                </a:cubicBezTo>
                <a:cubicBezTo>
                  <a:pt x="16204" y="3963"/>
                  <a:pt x="16015" y="3866"/>
                  <a:pt x="15863" y="3843"/>
                </a:cubicBezTo>
                <a:cubicBezTo>
                  <a:pt x="15794" y="3833"/>
                  <a:pt x="15698" y="3840"/>
                  <a:pt x="15619" y="3861"/>
                </a:cubicBezTo>
                <a:cubicBezTo>
                  <a:pt x="15540" y="3882"/>
                  <a:pt x="15392" y="3893"/>
                  <a:pt x="15240" y="3889"/>
                </a:cubicBezTo>
                <a:cubicBezTo>
                  <a:pt x="15019" y="3882"/>
                  <a:pt x="14990" y="3875"/>
                  <a:pt x="14988" y="3830"/>
                </a:cubicBezTo>
                <a:cubicBezTo>
                  <a:pt x="14987" y="3779"/>
                  <a:pt x="15038" y="3716"/>
                  <a:pt x="15253" y="3505"/>
                </a:cubicBezTo>
                <a:cubicBezTo>
                  <a:pt x="15405" y="3356"/>
                  <a:pt x="15479" y="3211"/>
                  <a:pt x="15479" y="3057"/>
                </a:cubicBezTo>
                <a:cubicBezTo>
                  <a:pt x="15479" y="2990"/>
                  <a:pt x="15494" y="2929"/>
                  <a:pt x="15514" y="2920"/>
                </a:cubicBezTo>
                <a:cubicBezTo>
                  <a:pt x="15559" y="2901"/>
                  <a:pt x="15562" y="2597"/>
                  <a:pt x="15518" y="2565"/>
                </a:cubicBezTo>
                <a:cubicBezTo>
                  <a:pt x="15500" y="2551"/>
                  <a:pt x="15475" y="2484"/>
                  <a:pt x="15464" y="2414"/>
                </a:cubicBezTo>
                <a:cubicBezTo>
                  <a:pt x="15419" y="2126"/>
                  <a:pt x="15397" y="2053"/>
                  <a:pt x="15309" y="1921"/>
                </a:cubicBezTo>
                <a:cubicBezTo>
                  <a:pt x="15258" y="1844"/>
                  <a:pt x="15198" y="1756"/>
                  <a:pt x="15177" y="1724"/>
                </a:cubicBezTo>
                <a:cubicBezTo>
                  <a:pt x="15156" y="1692"/>
                  <a:pt x="15086" y="1623"/>
                  <a:pt x="15022" y="1571"/>
                </a:cubicBezTo>
                <a:cubicBezTo>
                  <a:pt x="14958" y="1518"/>
                  <a:pt x="14875" y="1441"/>
                  <a:pt x="14839" y="1399"/>
                </a:cubicBezTo>
                <a:cubicBezTo>
                  <a:pt x="14686" y="1224"/>
                  <a:pt x="14509" y="1067"/>
                  <a:pt x="14344" y="961"/>
                </a:cubicBezTo>
                <a:cubicBezTo>
                  <a:pt x="14248" y="898"/>
                  <a:pt x="14147" y="810"/>
                  <a:pt x="14121" y="766"/>
                </a:cubicBezTo>
                <a:cubicBezTo>
                  <a:pt x="14059" y="663"/>
                  <a:pt x="13959" y="622"/>
                  <a:pt x="13687" y="589"/>
                </a:cubicBezTo>
                <a:cubicBezTo>
                  <a:pt x="13627" y="581"/>
                  <a:pt x="13484" y="525"/>
                  <a:pt x="13368" y="463"/>
                </a:cubicBezTo>
                <a:cubicBezTo>
                  <a:pt x="13252" y="401"/>
                  <a:pt x="13113" y="337"/>
                  <a:pt x="13060" y="321"/>
                </a:cubicBezTo>
                <a:cubicBezTo>
                  <a:pt x="13007" y="305"/>
                  <a:pt x="12923" y="274"/>
                  <a:pt x="12873" y="252"/>
                </a:cubicBezTo>
                <a:cubicBezTo>
                  <a:pt x="12784" y="212"/>
                  <a:pt x="12327" y="84"/>
                  <a:pt x="12074" y="28"/>
                </a:cubicBezTo>
                <a:cubicBezTo>
                  <a:pt x="11994" y="10"/>
                  <a:pt x="11863" y="0"/>
                  <a:pt x="11747" y="0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120" name="Rectangle"/>
          <p:cNvSpPr/>
          <p:nvPr/>
        </p:nvSpPr>
        <p:spPr>
          <a:xfrm>
            <a:off x="8868181" y="8697"/>
            <a:ext cx="9681361" cy="10371250"/>
          </a:xfrm>
          <a:prstGeom prst="rect">
            <a:avLst/>
          </a:prstGeom>
          <a:solidFill>
            <a:srgbClr val="FFFFFF">
              <a:alpha val="14604"/>
            </a:srgbClr>
          </a:solidFill>
          <a:ln w="12700">
            <a:miter lim="400000"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Freeform 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23" name="Freeform 2"/>
          <p:cNvSpPr/>
          <p:nvPr/>
        </p:nvSpPr>
        <p:spPr>
          <a:xfrm>
            <a:off x="1343618" y="11256947"/>
            <a:ext cx="15600764" cy="10257502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24" name="TextBox 3"/>
          <p:cNvSpPr txBox="1"/>
          <p:nvPr/>
        </p:nvSpPr>
        <p:spPr>
          <a:xfrm>
            <a:off x="1057040" y="450706"/>
            <a:ext cx="13924879" cy="1033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8100"/>
              </a:lnSpc>
              <a:defRPr b="1" sz="7200">
                <a:solidFill>
                  <a:srgbClr val="FFFFFF"/>
                </a:solidFill>
                <a:latin typeface="Open Sauce Heavy"/>
                <a:ea typeface="Open Sauce Heavy"/>
                <a:cs typeface="Open Sauce Heavy"/>
                <a:sym typeface="Open Sauce Heavy"/>
              </a:defRPr>
            </a:lvl1pPr>
          </a:lstStyle>
          <a:p>
            <a:pPr/>
            <a:r>
              <a:t>Data Fetching &amp; Preprocessing</a:t>
            </a:r>
          </a:p>
        </p:txBody>
      </p:sp>
      <p:sp>
        <p:nvSpPr>
          <p:cNvPr id="125" name="TextBox 4"/>
          <p:cNvSpPr txBox="1"/>
          <p:nvPr/>
        </p:nvSpPr>
        <p:spPr>
          <a:xfrm>
            <a:off x="7281621" y="1663723"/>
            <a:ext cx="10323654" cy="81823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ts val="4200"/>
              </a:lnSpc>
              <a:defRPr b="1" sz="26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defRPr>
            </a:pPr>
            <a:r>
              <a:t>GDXRAY+ Dataset:  Baggage Subset of 8,150 X-ray images arranged into 77 series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pPr>
          </a:p>
          <a:p>
            <a:pPr marL="401052" indent="-401052">
              <a:lnSpc>
                <a:spcPts val="4200"/>
              </a:lnSpc>
              <a:buSzPct val="100000"/>
              <a:buAutoNum type="arabicPeriod" startAt="1"/>
              <a:defRPr sz="1600">
                <a:solidFill>
                  <a:srgbClr val="FFFCF5"/>
                </a:solidFill>
                <a:latin typeface="Open Sans Bold"/>
                <a:ea typeface="Open Sans Bold"/>
                <a:cs typeface="Open Sans Bold"/>
                <a:sym typeface="Open Sans Bold"/>
              </a:defRPr>
            </a:pPr>
            <a:r>
              <a:t>Loaded and inspected the dataset after visually filtering and classifying the images (i.e., several were excluded for being too dark or ambiguous). </a:t>
            </a:r>
          </a:p>
          <a:p>
            <a:pPr marL="401052" indent="-401052">
              <a:lnSpc>
                <a:spcPts val="4200"/>
              </a:lnSpc>
              <a:buSzPct val="100000"/>
              <a:buAutoNum type="arabicPeriod" startAt="1"/>
              <a:defRPr sz="1600">
                <a:solidFill>
                  <a:srgbClr val="FFFCF5"/>
                </a:solidFill>
                <a:latin typeface="Open Sans Bold"/>
                <a:ea typeface="Open Sans Bold"/>
                <a:cs typeface="Open Sans Bold"/>
                <a:sym typeface="Open Sans Bold"/>
              </a:defRPr>
            </a:pPr>
            <a:r>
              <a:rPr>
                <a:solidFill>
                  <a:srgbClr val="FFFEF2"/>
                </a:solidFill>
              </a:rPr>
              <a:t>We used 3,385 original images from 5 categories objects:  benign, gun, knife, razor blade or shuriken (throwing star)</a:t>
            </a:r>
          </a:p>
          <a:p>
            <a:pPr marL="401052" indent="-401052">
              <a:lnSpc>
                <a:spcPts val="4200"/>
              </a:lnSpc>
              <a:buSzPct val="100000"/>
              <a:buAutoNum type="arabicPeriod" startAt="1"/>
              <a:defRPr sz="16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defRPr>
            </a:pPr>
            <a:r>
              <a:t>Checked the file path, image sizes, image modes and image format</a:t>
            </a:r>
          </a:p>
          <a:p>
            <a:pPr marL="401052" indent="-401052">
              <a:lnSpc>
                <a:spcPts val="4200"/>
              </a:lnSpc>
              <a:buSzPct val="100000"/>
              <a:buAutoNum type="arabicPeriod" startAt="1"/>
              <a:defRPr sz="16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defRPr>
            </a:pPr>
            <a:r>
              <a:t>Images converted to a NumPy Array and stored to an empty list</a:t>
            </a:r>
          </a:p>
          <a:p>
            <a:pPr marL="401052" indent="-401052">
              <a:lnSpc>
                <a:spcPts val="4200"/>
              </a:lnSpc>
              <a:buSzPct val="100000"/>
              <a:buAutoNum type="arabicPeriod" startAt="1"/>
              <a:defRPr sz="16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defRPr>
            </a:pPr>
            <a:r>
              <a:t>Resized the images to the standard target size of 224 x 224 pixels</a:t>
            </a:r>
          </a:p>
          <a:p>
            <a:pPr marL="401052" indent="-401052">
              <a:lnSpc>
                <a:spcPts val="4200"/>
              </a:lnSpc>
              <a:buSzPct val="100000"/>
              <a:buAutoNum type="arabicPeriod" startAt="1"/>
              <a:defRPr sz="16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defRPr>
            </a:pPr>
            <a:r>
              <a:t>Normalized the pixel values using the PIL library.</a:t>
            </a:r>
          </a:p>
          <a:p>
            <a:pPr marL="401052" indent="-401052">
              <a:lnSpc>
                <a:spcPts val="4200"/>
              </a:lnSpc>
              <a:buSzPct val="100000"/>
              <a:buAutoNum type="arabicPeriod" startAt="1"/>
              <a:defRPr sz="16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defRPr>
            </a:pPr>
            <a:r>
              <a:rPr b="1"/>
              <a:t>Required additional library or technology NOT covered in class</a:t>
            </a:r>
            <a:r>
              <a:t> was OpenCV library to remove unwanted noise from the images</a:t>
            </a:r>
          </a:p>
          <a:p>
            <a:pPr marL="401052" indent="-401052">
              <a:lnSpc>
                <a:spcPts val="4200"/>
              </a:lnSpc>
              <a:buSzPct val="100000"/>
              <a:buAutoNum type="arabicPeriod" startAt="1"/>
              <a:defRPr sz="16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defRPr>
            </a:pPr>
            <a:r>
              <a:t>Images converted to a consistent greyscale using the PIL Library</a:t>
            </a:r>
          </a:p>
          <a:p>
            <a:pPr marL="401052" indent="-401052">
              <a:lnSpc>
                <a:spcPts val="4200"/>
              </a:lnSpc>
              <a:buSzPct val="100000"/>
              <a:buAutoNum type="arabicPeriod" startAt="1"/>
              <a:defRPr sz="1600">
                <a:solidFill>
                  <a:srgbClr val="FFF6F6"/>
                </a:solidFill>
                <a:latin typeface="Open Sans Bold"/>
                <a:ea typeface="Open Sans Bold"/>
                <a:cs typeface="Open Sans Bold"/>
                <a:sym typeface="Open Sans Bold"/>
              </a:defRPr>
            </a:pPr>
            <a:r>
              <a:t>Augmented the images using the Keras ImageDataGenerator; this generated 10,155 images</a:t>
            </a:r>
          </a:p>
          <a:p>
            <a:pPr marL="401052" indent="-401052">
              <a:lnSpc>
                <a:spcPts val="4200"/>
              </a:lnSpc>
              <a:buSzPct val="100000"/>
              <a:buAutoNum type="arabicPeriod" startAt="1"/>
              <a:defRPr sz="1600">
                <a:solidFill>
                  <a:srgbClr val="FFF6F6"/>
                </a:solidFill>
                <a:latin typeface="Open Sans Bold"/>
                <a:ea typeface="Open Sans Bold"/>
                <a:cs typeface="Open Sans Bold"/>
                <a:sym typeface="Open Sans Bold"/>
              </a:defRPr>
            </a:pPr>
            <a:r>
              <a:t>All total, the X-trained dataset had 13,540 images.</a:t>
            </a:r>
          </a:p>
        </p:txBody>
      </p:sp>
      <p:pic>
        <p:nvPicPr>
          <p:cNvPr id="126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37961" y="1811997"/>
            <a:ext cx="5080467" cy="4157711"/>
          </a:xfrm>
          <a:prstGeom prst="rect">
            <a:avLst/>
          </a:prstGeom>
          <a:ln w="12700">
            <a:miter lim="400000"/>
          </a:ln>
        </p:spPr>
      </p:pic>
      <p:sp>
        <p:nvSpPr>
          <p:cNvPr id="127" name="https://domingomery.ing.puc.cl/material/gdxray/"/>
          <p:cNvSpPr txBox="1"/>
          <p:nvPr/>
        </p:nvSpPr>
        <p:spPr>
          <a:xfrm>
            <a:off x="1309407" y="9065097"/>
            <a:ext cx="4686745" cy="3330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https://domingomery.ing.puc.cl/material/gdxray/</a:t>
            </a:r>
          </a:p>
        </p:txBody>
      </p:sp>
      <p:pic>
        <p:nvPicPr>
          <p:cNvPr id="128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337961" y="5929445"/>
            <a:ext cx="5080467" cy="3172931"/>
          </a:xfrm>
          <a:prstGeom prst="rect">
            <a:avLst/>
          </a:prstGeom>
          <a:ln w="12700">
            <a:miter lim="400000"/>
          </a:ln>
        </p:spPr>
      </p:pic>
      <p:sp>
        <p:nvSpPr>
          <p:cNvPr id="129" name="Rectangle"/>
          <p:cNvSpPr/>
          <p:nvPr/>
        </p:nvSpPr>
        <p:spPr>
          <a:xfrm>
            <a:off x="6988581" y="-42125"/>
            <a:ext cx="11443134" cy="10371250"/>
          </a:xfrm>
          <a:prstGeom prst="rect">
            <a:avLst/>
          </a:prstGeom>
          <a:solidFill>
            <a:srgbClr val="FFFFFF">
              <a:alpha val="14604"/>
            </a:srgbClr>
          </a:solidFill>
          <a:ln w="12700">
            <a:miter lim="400000"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Freeform 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r:embed="rId2">
              <a:alphaModFix amt="66076"/>
            </a:blip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32" name="Freeform 2"/>
          <p:cNvSpPr/>
          <p:nvPr/>
        </p:nvSpPr>
        <p:spPr>
          <a:xfrm>
            <a:off x="1343618" y="11256947"/>
            <a:ext cx="15600764" cy="10257502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33" name="TextBox 3"/>
          <p:cNvSpPr txBox="1"/>
          <p:nvPr/>
        </p:nvSpPr>
        <p:spPr>
          <a:xfrm>
            <a:off x="-3353326" y="488806"/>
            <a:ext cx="16989045" cy="1033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8100"/>
              </a:lnSpc>
              <a:defRPr b="1" sz="7200">
                <a:solidFill>
                  <a:srgbClr val="FFFFFF"/>
                </a:solidFill>
                <a:latin typeface="Open Sauce Heavy"/>
                <a:ea typeface="Open Sauce Heavy"/>
                <a:cs typeface="Open Sauce Heavy"/>
                <a:sym typeface="Open Sauce Heavy"/>
              </a:defRPr>
            </a:lvl1pPr>
          </a:lstStyle>
          <a:p>
            <a:pPr/>
            <a:r>
              <a:t>Data  Augmentation</a:t>
            </a:r>
          </a:p>
        </p:txBody>
      </p:sp>
      <p:sp>
        <p:nvSpPr>
          <p:cNvPr id="134" name="TextBox 4"/>
          <p:cNvSpPr txBox="1"/>
          <p:nvPr/>
        </p:nvSpPr>
        <p:spPr>
          <a:xfrm>
            <a:off x="935270" y="755428"/>
            <a:ext cx="16110157" cy="50111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000">
                <a:solidFill>
                  <a:srgbClr val="F5FFF8"/>
                </a:solidFill>
                <a:latin typeface="+mj-lt"/>
                <a:ea typeface="+mj-ea"/>
                <a:cs typeface="+mj-cs"/>
                <a:sym typeface="Helvetica"/>
              </a:defRPr>
            </a:pP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000">
                <a:solidFill>
                  <a:srgbClr val="F5FFF8"/>
                </a:solidFill>
                <a:latin typeface="+mj-lt"/>
                <a:ea typeface="+mj-ea"/>
                <a:cs typeface="+mj-cs"/>
                <a:sym typeface="Helvetica"/>
              </a:defRPr>
            </a:pP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0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pPr>
          </a:p>
          <a:p>
            <a:pPr>
              <a:spcBef>
                <a:spcPts val="300"/>
              </a:spcBef>
              <a:defRPr sz="3000">
                <a:solidFill>
                  <a:srgbClr val="FFFFFF"/>
                </a:solidFill>
              </a:defRPr>
            </a:pPr>
            <a:r>
              <a:t>Augmentations improve the performance of deep learning models for computer vision tasks such as classification, segmentation, and object detection.</a:t>
            </a:r>
          </a:p>
          <a:p>
            <a:pPr>
              <a:spcBef>
                <a:spcPts val="300"/>
              </a:spcBef>
              <a:defRPr sz="3000">
                <a:solidFill>
                  <a:srgbClr val="FFFFFF"/>
                </a:solidFill>
              </a:defRPr>
            </a:pPr>
          </a:p>
          <a:p>
            <a:pPr>
              <a:spcBef>
                <a:spcPts val="300"/>
              </a:spcBef>
              <a:defRPr sz="3000">
                <a:solidFill>
                  <a:srgbClr val="FFFFFF"/>
                </a:solidFill>
              </a:defRPr>
            </a:pPr>
          </a:p>
          <a:p>
            <a:pPr>
              <a:lnSpc>
                <a:spcPts val="4200"/>
              </a:lnSpc>
              <a:defRPr sz="30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defRPr>
            </a:pPr>
          </a:p>
          <a:p>
            <a:pPr>
              <a:lnSpc>
                <a:spcPts val="4200"/>
              </a:lnSpc>
              <a:defRPr sz="30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defRPr>
            </a:pPr>
          </a:p>
        </p:txBody>
      </p:sp>
      <p:pic>
        <p:nvPicPr>
          <p:cNvPr id="135" name="Screenshot 2024-04-20 at 3.46.53 PM.png" descr="Screenshot 2024-04-20 at 3.46.53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755862" y="5850644"/>
            <a:ext cx="2518324" cy="2692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6" name="Screenshot 2024-04-20 at 3.46.59 PM.png" descr="Screenshot 2024-04-20 at 3.46.59 P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445516" y="5860137"/>
            <a:ext cx="2919366" cy="2705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7" name="Screenshot 2024-04-20 at 3.47.09 PM.png" descr="Screenshot 2024-04-20 at 3.47.09 PM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240715" y="5860137"/>
            <a:ext cx="2755901" cy="2705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8" name="Screenshot 2024-04-20 at 3.47.16 PM.png" descr="Screenshot 2024-04-20 at 3.47.16 PM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353414" y="5837204"/>
            <a:ext cx="2438401" cy="2692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9" name="Screenshot 2024-04-20 at 3.47.21 PM.png" descr="Screenshot 2024-04-20 at 3.47.21 PM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0813781" y="5860137"/>
            <a:ext cx="2493181" cy="2705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0" name="Screenshot 2024-04-20 at 3.47.25 PM.png" descr="Screenshot 2024-04-20 at 3.47.25 PM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Freeform 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43" name="TextBox 3"/>
          <p:cNvSpPr txBox="1"/>
          <p:nvPr/>
        </p:nvSpPr>
        <p:spPr>
          <a:xfrm>
            <a:off x="775574" y="386450"/>
            <a:ext cx="10079605" cy="20619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ts val="8100"/>
              </a:lnSpc>
              <a:defRPr b="1" sz="7200">
                <a:solidFill>
                  <a:srgbClr val="FFFFFF"/>
                </a:solidFill>
                <a:latin typeface="Open Sauce Heavy"/>
                <a:ea typeface="Open Sauce Heavy"/>
                <a:cs typeface="Open Sauce Heavy"/>
                <a:sym typeface="Open Sauce Heavy"/>
              </a:defRPr>
            </a:pPr>
            <a:r>
              <a:t>Model Selection and </a:t>
            </a:r>
          </a:p>
          <a:p>
            <a:pPr>
              <a:lnSpc>
                <a:spcPts val="8100"/>
              </a:lnSpc>
              <a:defRPr b="1" sz="7200">
                <a:solidFill>
                  <a:srgbClr val="FFFFFF"/>
                </a:solidFill>
                <a:latin typeface="Open Sauce Heavy"/>
                <a:ea typeface="Open Sauce Heavy"/>
                <a:cs typeface="Open Sauce Heavy"/>
                <a:sym typeface="Open Sauce Heavy"/>
              </a:defRPr>
            </a:pPr>
            <a:r>
              <a:t>Architecture</a:t>
            </a:r>
          </a:p>
        </p:txBody>
      </p:sp>
      <p:sp>
        <p:nvSpPr>
          <p:cNvPr id="144" name="TextBox 4"/>
          <p:cNvSpPr txBox="1"/>
          <p:nvPr/>
        </p:nvSpPr>
        <p:spPr>
          <a:xfrm>
            <a:off x="785982" y="2486028"/>
            <a:ext cx="11975662" cy="63817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ts val="4200"/>
              </a:lnSpc>
              <a:defRPr b="1" sz="30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defRPr>
            </a:pPr>
          </a:p>
          <a:p>
            <a:pPr>
              <a:lnSpc>
                <a:spcPts val="4200"/>
              </a:lnSpc>
              <a:defRPr sz="30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defRPr>
            </a:pPr>
            <a:r>
              <a:t> A Convolutional Neural Network (CNN)</a:t>
            </a:r>
          </a:p>
          <a:p>
            <a:pPr>
              <a:lnSpc>
                <a:spcPts val="4200"/>
              </a:lnSpc>
              <a:defRPr sz="30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defRPr>
            </a:pPr>
          </a:p>
          <a:p>
            <a:pPr>
              <a:lnSpc>
                <a:spcPts val="4200"/>
              </a:lnSpc>
              <a:defRPr sz="30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defRPr>
            </a:pPr>
            <a:r>
              <a:t>The layers are arranged in such a way </a:t>
            </a:r>
          </a:p>
          <a:p>
            <a:pPr>
              <a:lnSpc>
                <a:spcPts val="4200"/>
              </a:lnSpc>
              <a:defRPr sz="30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defRPr>
            </a:pPr>
            <a:r>
              <a:t>so that they detect simpler patterns first </a:t>
            </a:r>
          </a:p>
          <a:p>
            <a:pPr>
              <a:lnSpc>
                <a:spcPts val="4200"/>
              </a:lnSpc>
              <a:defRPr sz="30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defRPr>
            </a:pPr>
            <a:r>
              <a:t>(lines, curves, etc.) and more complex </a:t>
            </a:r>
          </a:p>
          <a:p>
            <a:pPr>
              <a:lnSpc>
                <a:spcPts val="4200"/>
              </a:lnSpc>
              <a:defRPr sz="30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defRPr>
            </a:pPr>
            <a:r>
              <a:t>patterns (faces, objects, etc.) </a:t>
            </a:r>
          </a:p>
          <a:p>
            <a:pPr>
              <a:lnSpc>
                <a:spcPts val="4200"/>
              </a:lnSpc>
              <a:defRPr sz="30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defRPr>
            </a:pPr>
            <a:r>
              <a:t>further along. </a:t>
            </a:r>
          </a:p>
          <a:p>
            <a:pPr>
              <a:lnSpc>
                <a:spcPts val="4200"/>
              </a:lnSpc>
              <a:defRPr sz="30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defRPr>
            </a:pPr>
          </a:p>
          <a:p>
            <a:pPr>
              <a:lnSpc>
                <a:spcPts val="4200"/>
              </a:lnSpc>
              <a:defRPr b="1" sz="3000">
                <a:solidFill>
                  <a:srgbClr val="EFEFEF"/>
                </a:solidFill>
                <a:latin typeface="Open Sans Bold"/>
                <a:ea typeface="Open Sans Bold"/>
                <a:cs typeface="Open Sans Bold"/>
                <a:sym typeface="Open Sans Bold"/>
              </a:defRPr>
            </a:pPr>
            <a:r>
              <a:t>Our model had 7 layers:  an input </a:t>
            </a:r>
          </a:p>
          <a:p>
            <a:pPr>
              <a:lnSpc>
                <a:spcPts val="4200"/>
              </a:lnSpc>
              <a:defRPr b="1" sz="3000">
                <a:solidFill>
                  <a:srgbClr val="EFEFEF"/>
                </a:solidFill>
                <a:latin typeface="Open Sans Bold"/>
                <a:ea typeface="Open Sans Bold"/>
                <a:cs typeface="Open Sans Bold"/>
                <a:sym typeface="Open Sans Bold"/>
              </a:defRPr>
            </a:pPr>
            <a:r>
              <a:t>layer, output layer, and 5 </a:t>
            </a:r>
          </a:p>
          <a:p>
            <a:pPr>
              <a:lnSpc>
                <a:spcPts val="4200"/>
              </a:lnSpc>
              <a:defRPr b="1" sz="3000">
                <a:solidFill>
                  <a:srgbClr val="EDFFEB"/>
                </a:solidFill>
                <a:latin typeface="Open Sans Bold"/>
                <a:ea typeface="Open Sans Bold"/>
                <a:cs typeface="Open Sans Bold"/>
                <a:sym typeface="Open Sans Bold"/>
              </a:defRPr>
            </a:pPr>
            <a:r>
              <a:rPr>
                <a:solidFill>
                  <a:srgbClr val="EFEFEF"/>
                </a:solidFill>
              </a:rPr>
              <a:t>hidden layers.</a:t>
            </a:r>
            <a:r>
              <a:rPr>
                <a:solidFill>
                  <a:srgbClr val="F4FFF3"/>
                </a:solidFill>
              </a:rPr>
              <a:t> </a:t>
            </a:r>
            <a:r>
              <a:t> </a:t>
            </a:r>
          </a:p>
        </p:txBody>
      </p:sp>
      <p:pic>
        <p:nvPicPr>
          <p:cNvPr id="145" name="Run.png" descr="Run.png"/>
          <p:cNvPicPr>
            <a:picLocks noChangeAspect="1"/>
          </p:cNvPicPr>
          <p:nvPr/>
        </p:nvPicPr>
        <p:blipFill>
          <a:blip r:embed="rId3">
            <a:extLst/>
          </a:blip>
          <a:srcRect l="0" t="0" r="0" b="41108"/>
          <a:stretch>
            <a:fillRect/>
          </a:stretch>
        </p:blipFill>
        <p:spPr>
          <a:xfrm>
            <a:off x="7988300" y="2971800"/>
            <a:ext cx="10058400" cy="4607223"/>
          </a:xfrm>
          <a:prstGeom prst="rect">
            <a:avLst/>
          </a:prstGeom>
          <a:ln w="12700">
            <a:miter lim="400000"/>
          </a:ln>
        </p:spPr>
      </p:pic>
      <p:sp>
        <p:nvSpPr>
          <p:cNvPr id="146" name="Rectangle"/>
          <p:cNvSpPr/>
          <p:nvPr/>
        </p:nvSpPr>
        <p:spPr>
          <a:xfrm>
            <a:off x="7318781" y="89836"/>
            <a:ext cx="10960390" cy="10371250"/>
          </a:xfrm>
          <a:prstGeom prst="rect">
            <a:avLst/>
          </a:prstGeom>
          <a:solidFill>
            <a:srgbClr val="FFFFFF">
              <a:alpha val="14604"/>
            </a:srgbClr>
          </a:solidFill>
          <a:ln w="12700">
            <a:miter lim="400000"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Freeform 2"/>
          <p:cNvSpPr/>
          <p:nvPr/>
        </p:nvSpPr>
        <p:spPr>
          <a:xfrm flipH="1">
            <a:off x="-1" y="0"/>
            <a:ext cx="18288001" cy="10287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49" name="TextBox 3"/>
          <p:cNvSpPr txBox="1"/>
          <p:nvPr/>
        </p:nvSpPr>
        <p:spPr>
          <a:xfrm>
            <a:off x="585074" y="272150"/>
            <a:ext cx="17117852" cy="1033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8100"/>
              </a:lnSpc>
              <a:defRPr b="1" sz="7200">
                <a:solidFill>
                  <a:srgbClr val="FFFFFF"/>
                </a:solidFill>
                <a:latin typeface="Open Sauce Heavy"/>
                <a:ea typeface="Open Sauce Heavy"/>
                <a:cs typeface="Open Sauce Heavy"/>
                <a:sym typeface="Open Sauce Heavy"/>
              </a:defRPr>
            </a:lvl1pPr>
          </a:lstStyle>
          <a:p>
            <a:pPr/>
            <a:r>
              <a:t>Training and Testing </a:t>
            </a:r>
          </a:p>
        </p:txBody>
      </p:sp>
      <p:sp>
        <p:nvSpPr>
          <p:cNvPr id="150" name="TextBox 4"/>
          <p:cNvSpPr txBox="1"/>
          <p:nvPr/>
        </p:nvSpPr>
        <p:spPr>
          <a:xfrm>
            <a:off x="927740" y="2041528"/>
            <a:ext cx="16889720" cy="74485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ts val="4200"/>
              </a:lnSpc>
              <a:defRPr sz="30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defRPr>
            </a:pPr>
            <a:r>
              <a:t>Hyperparameters </a:t>
            </a:r>
          </a:p>
          <a:p>
            <a:pPr>
              <a:lnSpc>
                <a:spcPts val="4200"/>
              </a:lnSpc>
              <a:defRPr sz="30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defRPr>
            </a:pPr>
            <a:r>
              <a:t>include the:</a:t>
            </a:r>
          </a:p>
          <a:p>
            <a:pPr>
              <a:lnSpc>
                <a:spcPts val="4200"/>
              </a:lnSpc>
              <a:defRPr sz="30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defRPr>
            </a:pPr>
            <a:r>
              <a:t> </a:t>
            </a:r>
          </a:p>
          <a:p>
            <a:pPr marL="300789" indent="-300789">
              <a:lnSpc>
                <a:spcPts val="4200"/>
              </a:lnSpc>
              <a:buSzPct val="100000"/>
              <a:buChar char="•"/>
              <a:defRPr sz="30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defRPr>
            </a:pPr>
            <a:r>
              <a:t>Number of neurons </a:t>
            </a:r>
          </a:p>
          <a:p>
            <a:pPr marL="300789" indent="-300789">
              <a:lnSpc>
                <a:spcPts val="4200"/>
              </a:lnSpc>
              <a:buSzPct val="100000"/>
              <a:buChar char="•"/>
              <a:defRPr sz="30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defRPr>
            </a:pPr>
            <a:r>
              <a:t>Activation functions </a:t>
            </a:r>
          </a:p>
          <a:p>
            <a:pPr marL="300789" indent="-300789">
              <a:lnSpc>
                <a:spcPts val="4200"/>
              </a:lnSpc>
              <a:buSzPct val="100000"/>
              <a:buChar char="•"/>
              <a:defRPr sz="30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defRPr>
            </a:pPr>
            <a:r>
              <a:t>Optimizer, </a:t>
            </a:r>
          </a:p>
          <a:p>
            <a:pPr marL="300789" indent="-300789">
              <a:lnSpc>
                <a:spcPts val="4200"/>
              </a:lnSpc>
              <a:buSzPct val="100000"/>
              <a:buChar char="•"/>
              <a:defRPr sz="30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defRPr>
            </a:pPr>
            <a:r>
              <a:t>Learning rate</a:t>
            </a:r>
          </a:p>
          <a:p>
            <a:pPr marL="300789" indent="-300789">
              <a:lnSpc>
                <a:spcPts val="4200"/>
              </a:lnSpc>
              <a:buSzPct val="100000"/>
              <a:buChar char="•"/>
              <a:defRPr sz="30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defRPr>
            </a:pPr>
            <a:r>
              <a:t>Batch size </a:t>
            </a:r>
          </a:p>
          <a:p>
            <a:pPr marL="300789" indent="-300789">
              <a:lnSpc>
                <a:spcPts val="4200"/>
              </a:lnSpc>
              <a:buSzPct val="100000"/>
              <a:buChar char="•"/>
              <a:defRPr sz="30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defRPr>
            </a:pPr>
            <a:r>
              <a:t>Epochs</a:t>
            </a:r>
          </a:p>
          <a:p>
            <a:pPr>
              <a:lnSpc>
                <a:spcPts val="4200"/>
              </a:lnSpc>
              <a:defRPr sz="30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defRPr>
            </a:pPr>
          </a:p>
          <a:p>
            <a:pPr>
              <a:lnSpc>
                <a:spcPts val="4200"/>
              </a:lnSpc>
              <a:defRPr sz="30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defRPr>
            </a:pPr>
          </a:p>
          <a:p>
            <a:pPr>
              <a:lnSpc>
                <a:spcPts val="4200"/>
              </a:lnSpc>
              <a:defRPr sz="30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defRPr>
            </a:pPr>
          </a:p>
          <a:p>
            <a:pPr>
              <a:lnSpc>
                <a:spcPts val="4200"/>
              </a:lnSpc>
              <a:defRPr b="1" sz="30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defRPr>
            </a:pPr>
          </a:p>
        </p:txBody>
      </p:sp>
      <p:pic>
        <p:nvPicPr>
          <p:cNvPr id="151" name="Run.png" descr="Run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452899" y="1363265"/>
            <a:ext cx="9720515" cy="7560401"/>
          </a:xfrm>
          <a:prstGeom prst="rect">
            <a:avLst/>
          </a:prstGeom>
          <a:ln w="12700">
            <a:miter lim="400000"/>
          </a:ln>
        </p:spPr>
      </p:pic>
      <p:sp>
        <p:nvSpPr>
          <p:cNvPr id="152" name="Rectangle"/>
          <p:cNvSpPr/>
          <p:nvPr/>
        </p:nvSpPr>
        <p:spPr>
          <a:xfrm>
            <a:off x="6061928" y="-194525"/>
            <a:ext cx="13436443" cy="10371250"/>
          </a:xfrm>
          <a:prstGeom prst="rect">
            <a:avLst/>
          </a:prstGeom>
          <a:solidFill>
            <a:srgbClr val="FFFFFF">
              <a:alpha val="14604"/>
            </a:srgbClr>
          </a:solidFill>
          <a:ln w="12700">
            <a:miter lim="400000"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153" name="Text"/>
          <p:cNvSpPr txBox="1"/>
          <p:nvPr/>
        </p:nvSpPr>
        <p:spPr>
          <a:xfrm>
            <a:off x="11620923" y="9510856"/>
            <a:ext cx="481755" cy="333088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Freeform 2"/>
          <p:cNvSpPr/>
          <p:nvPr/>
        </p:nvSpPr>
        <p:spPr>
          <a:xfrm flipH="1">
            <a:off x="-1" y="0"/>
            <a:ext cx="18288001" cy="10287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56" name="TextBox 3"/>
          <p:cNvSpPr txBox="1"/>
          <p:nvPr/>
        </p:nvSpPr>
        <p:spPr>
          <a:xfrm>
            <a:off x="978774" y="374759"/>
            <a:ext cx="17117852" cy="1033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8100"/>
              </a:lnSpc>
              <a:defRPr b="1" sz="7200">
                <a:solidFill>
                  <a:srgbClr val="FFFFFF"/>
                </a:solidFill>
                <a:latin typeface="Open Sauce Heavy"/>
                <a:ea typeface="Open Sauce Heavy"/>
                <a:cs typeface="Open Sauce Heavy"/>
                <a:sym typeface="Open Sauce Heavy"/>
              </a:defRPr>
            </a:lvl1pPr>
          </a:lstStyle>
          <a:p>
            <a:pPr/>
            <a:r>
              <a:t>Evaluation and Fine Tuning</a:t>
            </a:r>
          </a:p>
        </p:txBody>
      </p:sp>
      <p:sp>
        <p:nvSpPr>
          <p:cNvPr id="157" name="TextBox 4"/>
          <p:cNvSpPr txBox="1"/>
          <p:nvPr/>
        </p:nvSpPr>
        <p:spPr>
          <a:xfrm>
            <a:off x="927740" y="2041528"/>
            <a:ext cx="16889720" cy="3181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300789" indent="-300789">
              <a:lnSpc>
                <a:spcPts val="4200"/>
              </a:lnSpc>
              <a:buSzPct val="100000"/>
              <a:buChar char="•"/>
              <a:defRPr sz="30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defRPr>
            </a:pPr>
          </a:p>
          <a:p>
            <a:pPr>
              <a:lnSpc>
                <a:spcPts val="4200"/>
              </a:lnSpc>
              <a:defRPr sz="30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defRPr>
            </a:pPr>
          </a:p>
          <a:p>
            <a:pPr>
              <a:lnSpc>
                <a:spcPts val="4200"/>
              </a:lnSpc>
              <a:defRPr sz="30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defRPr>
            </a:pPr>
          </a:p>
          <a:p>
            <a:pPr>
              <a:lnSpc>
                <a:spcPts val="4200"/>
              </a:lnSpc>
              <a:defRPr sz="30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defRPr>
            </a:pPr>
          </a:p>
          <a:p>
            <a:pPr>
              <a:lnSpc>
                <a:spcPts val="4200"/>
              </a:lnSpc>
              <a:defRPr b="1" sz="30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defRPr>
            </a:pPr>
          </a:p>
        </p:txBody>
      </p:sp>
      <p:sp>
        <p:nvSpPr>
          <p:cNvPr id="158" name="Text"/>
          <p:cNvSpPr txBox="1"/>
          <p:nvPr/>
        </p:nvSpPr>
        <p:spPr>
          <a:xfrm>
            <a:off x="11303423" y="8456756"/>
            <a:ext cx="481755" cy="333088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/>
          <a:p>
            <a:pPr/>
          </a:p>
        </p:txBody>
      </p:sp>
      <p:pic>
        <p:nvPicPr>
          <p:cNvPr id="159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3122" t="0" r="23563" b="0"/>
          <a:stretch>
            <a:fillRect/>
          </a:stretch>
        </p:blipFill>
        <p:spPr>
          <a:xfrm>
            <a:off x="7158052" y="1563795"/>
            <a:ext cx="10257755" cy="8216566"/>
          </a:xfrm>
          <a:prstGeom prst="rect">
            <a:avLst/>
          </a:prstGeom>
          <a:ln w="12700">
            <a:miter lim="400000"/>
          </a:ln>
          <a:effectLst>
            <a:reflection blurRad="0" stA="0" stPos="0" endA="0" endPos="40000" dist="0" dir="5400000" fadeDir="5400000" sx="100000" sy="-100000" kx="0" ky="0" algn="bl" rotWithShape="0"/>
          </a:effectLst>
        </p:spPr>
      </p:pic>
      <p:pic>
        <p:nvPicPr>
          <p:cNvPr id="160" name="Loss.png" descr="Loss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63629" y="1563795"/>
            <a:ext cx="5775265" cy="4136810"/>
          </a:xfrm>
          <a:prstGeom prst="rect">
            <a:avLst/>
          </a:prstGeom>
          <a:ln w="12700">
            <a:miter lim="400000"/>
          </a:ln>
        </p:spPr>
      </p:pic>
      <p:pic>
        <p:nvPicPr>
          <p:cNvPr id="161" name="Accuracy.png" descr="Accuracy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63629" y="5856385"/>
            <a:ext cx="5775265" cy="3937165"/>
          </a:xfrm>
          <a:prstGeom prst="rect">
            <a:avLst/>
          </a:prstGeom>
          <a:ln w="12700">
            <a:miter lim="400000"/>
          </a:ln>
        </p:spPr>
      </p:pic>
      <p:sp>
        <p:nvSpPr>
          <p:cNvPr id="162" name="Rectangle"/>
          <p:cNvSpPr/>
          <p:nvPr/>
        </p:nvSpPr>
        <p:spPr>
          <a:xfrm>
            <a:off x="-250419" y="1563795"/>
            <a:ext cx="18683226" cy="8221230"/>
          </a:xfrm>
          <a:prstGeom prst="rect">
            <a:avLst/>
          </a:prstGeom>
          <a:solidFill>
            <a:srgbClr val="FFFFFF">
              <a:alpha val="14604"/>
            </a:srgbClr>
          </a:solidFill>
          <a:ln w="12700">
            <a:miter lim="400000"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